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Helvetica World" panose="020B0604020202020204" charset="-128"/>
      <p:regular r:id="rId27"/>
    </p:embeddedFont>
    <p:embeddedFont>
      <p:font typeface="Helvetica World Bold" panose="020B0604020202020204" charset="-128"/>
      <p:regular r:id="rId28"/>
    </p:embeddedFont>
    <p:embeddedFont>
      <p:font typeface="Abril Fatface" panose="020B0604020202020204" charset="0"/>
      <p:regular r:id="rId29"/>
    </p:embeddedFont>
    <p:embeddedFont>
      <p:font typeface="Bree Serif" panose="020B060402020202020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Georgia Pro Condensed" panose="020B0604020202020204" charset="0"/>
      <p:regular r:id="rId35"/>
    </p:embeddedFont>
    <p:embeddedFont>
      <p:font typeface="ITC Avant Garde Gothic" panose="020B0604020202020204" charset="0"/>
      <p:regular r:id="rId36"/>
    </p:embeddedFont>
    <p:embeddedFont>
      <p:font typeface="ITC Avant Garde Gothic Bold" panose="020B0604020202020204" charset="0"/>
      <p:regular r:id="rId37"/>
    </p:embeddedFont>
    <p:embeddedFont>
      <p:font typeface="Montserrat" panose="00000500000000000000" pitchFamily="2" charset="0"/>
      <p:regular r:id="rId38"/>
    </p:embeddedFont>
    <p:embeddedFont>
      <p:font typeface="Montserrat Bold" panose="00000800000000000000" charset="0"/>
      <p:regular r:id="rId39"/>
    </p:embeddedFont>
    <p:embeddedFont>
      <p:font typeface="Open Sans" panose="020B0606030504020204" pitchFamily="34" charset="0"/>
      <p:regular r:id="rId40"/>
    </p:embeddedFont>
    <p:embeddedFont>
      <p:font typeface="Open Sans Bold" panose="020B0806030504020204" charset="0"/>
      <p:regular r:id="rId41"/>
    </p:embeddedFont>
    <p:embeddedFont>
      <p:font typeface="Poppins Bold" panose="020B0604020202020204" charset="0"/>
      <p:regular r:id="rId42"/>
    </p:embeddedFont>
    <p:embeddedFont>
      <p:font typeface="Source Sans Pro" panose="020B0503030403020204" pitchFamily="34" charset="0"/>
      <p:regular r:id="rId43"/>
    </p:embeddedFont>
    <p:embeddedFont>
      <p:font typeface="Source Sans Pro Bold" panose="020B0703030403020204" charset="0"/>
      <p:regular r:id="rId44"/>
    </p:embeddedFont>
    <p:embeddedFont>
      <p:font typeface="TT Fors" panose="020B0604020202020204" charset="0"/>
      <p:regular r:id="rId45"/>
    </p:embeddedFont>
    <p:embeddedFont>
      <p:font typeface="TT Fors Bold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11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6.svg"/><Relationship Id="rId7" Type="http://schemas.openxmlformats.org/officeDocument/2006/relationships/image" Target="../media/image4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4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62913" y="42828"/>
            <a:ext cx="2564084" cy="2249984"/>
          </a:xfrm>
          <a:custGeom>
            <a:avLst/>
            <a:gdLst/>
            <a:ahLst/>
            <a:cxnLst/>
            <a:rect l="l" t="t" r="r" b="b"/>
            <a:pathLst>
              <a:path w="2564084" h="2249984">
                <a:moveTo>
                  <a:pt x="0" y="0"/>
                </a:moveTo>
                <a:lnTo>
                  <a:pt x="2564084" y="0"/>
                </a:lnTo>
                <a:lnTo>
                  <a:pt x="2564084" y="2249984"/>
                </a:lnTo>
                <a:lnTo>
                  <a:pt x="0" y="2249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1111642">
            <a:off x="11153346" y="1427358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5"/>
                </a:lnTo>
                <a:lnTo>
                  <a:pt x="0" y="8487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18441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1711" y="237474"/>
            <a:ext cx="5150704" cy="1860692"/>
          </a:xfrm>
          <a:custGeom>
            <a:avLst/>
            <a:gdLst/>
            <a:ahLst/>
            <a:cxnLst/>
            <a:rect l="l" t="t" r="r" b="b"/>
            <a:pathLst>
              <a:path w="5150704" h="1860692">
                <a:moveTo>
                  <a:pt x="0" y="0"/>
                </a:moveTo>
                <a:lnTo>
                  <a:pt x="5150705" y="0"/>
                </a:lnTo>
                <a:lnTo>
                  <a:pt x="5150705" y="1860692"/>
                </a:lnTo>
                <a:lnTo>
                  <a:pt x="0" y="18606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94432" y="3074776"/>
            <a:ext cx="11607123" cy="171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5"/>
              </a:lnSpc>
            </a:pPr>
            <a:r>
              <a:rPr lang="en-US" sz="4500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WAZUH-ML: </a:t>
            </a:r>
          </a:p>
          <a:p>
            <a:pPr algn="l">
              <a:lnSpc>
                <a:spcPts val="4455"/>
              </a:lnSpc>
            </a:pPr>
            <a:r>
              <a:rPr lang="en-US" sz="4500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AND ENTITY BEHAVIOR ANALYTICS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4432" y="5623666"/>
            <a:ext cx="5803561" cy="245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Réalisé par : </a:t>
            </a:r>
          </a:p>
          <a:p>
            <a:pPr marL="604518" lvl="1" indent="-302259" algn="just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Mohamed Taha Mazzir</a:t>
            </a:r>
          </a:p>
          <a:p>
            <a:pPr marL="604518" lvl="1" indent="-302259" algn="just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Ratby Mossaab</a:t>
            </a:r>
          </a:p>
          <a:p>
            <a:pPr marL="604518" lvl="1" indent="-302259" algn="just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Yassine El Majouli</a:t>
            </a:r>
          </a:p>
          <a:p>
            <a:pPr marL="604518" lvl="1" indent="-302259" algn="just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BARKI MOHAMED REDA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52262" y="8620956"/>
            <a:ext cx="7410651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Encadré par: Pr. Azmi Mohamed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4432" y="8620956"/>
            <a:ext cx="7410651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Classe: CSCC-2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6776" y="582306"/>
            <a:ext cx="18455297" cy="269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ANALYSE CÔTÉ WAZUH</a:t>
            </a:r>
          </a:p>
          <a:p>
            <a:pPr algn="l">
              <a:lnSpc>
                <a:spcPts val="6999"/>
              </a:lnSpc>
            </a:pPr>
            <a:endParaRPr lang="en-US" sz="6999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algn="l">
              <a:lnSpc>
                <a:spcPts val="6999"/>
              </a:lnSpc>
            </a:pPr>
            <a:endParaRPr lang="en-US" sz="6999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729759" y="1480748"/>
            <a:ext cx="10828482" cy="8664134"/>
          </a:xfrm>
          <a:custGeom>
            <a:avLst/>
            <a:gdLst/>
            <a:ahLst/>
            <a:cxnLst/>
            <a:rect l="l" t="t" r="r" b="b"/>
            <a:pathLst>
              <a:path w="10828482" h="8664134">
                <a:moveTo>
                  <a:pt x="0" y="0"/>
                </a:moveTo>
                <a:lnTo>
                  <a:pt x="10828482" y="0"/>
                </a:lnTo>
                <a:lnTo>
                  <a:pt x="10828482" y="8664134"/>
                </a:lnTo>
                <a:lnTo>
                  <a:pt x="0" y="86641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7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33440" y="1857068"/>
            <a:ext cx="12221119" cy="7592370"/>
          </a:xfrm>
          <a:custGeom>
            <a:avLst/>
            <a:gdLst/>
            <a:ahLst/>
            <a:cxnLst/>
            <a:rect l="l" t="t" r="r" b="b"/>
            <a:pathLst>
              <a:path w="12221119" h="7592370">
                <a:moveTo>
                  <a:pt x="0" y="0"/>
                </a:moveTo>
                <a:lnTo>
                  <a:pt x="12221120" y="0"/>
                </a:lnTo>
                <a:lnTo>
                  <a:pt x="12221120" y="7592370"/>
                </a:lnTo>
                <a:lnTo>
                  <a:pt x="0" y="7592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6776" y="582306"/>
            <a:ext cx="18455297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VUE GENERAL DE DASHBOARD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71575"/>
            <a:ext cx="18455297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CHOIX DE MODEL ML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6896" y="2943002"/>
            <a:ext cx="6327660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GRADIENT BOOSTING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50086" y="2943002"/>
            <a:ext cx="6327660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RANDOM FOREST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49586" y="3963376"/>
            <a:ext cx="11663401" cy="218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3"/>
              </a:lnSpc>
              <a:spcBef>
                <a:spcPct val="0"/>
              </a:spcBef>
            </a:pPr>
            <a:r>
              <a:rPr lang="en-US" sz="3413">
                <a:solidFill>
                  <a:srgbClr val="004AAD"/>
                </a:solidFill>
                <a:latin typeface="Bree Serif"/>
                <a:ea typeface="Bree Serif"/>
                <a:cs typeface="Bree Serif"/>
                <a:sym typeface="Bree Serif"/>
              </a:rPr>
              <a:t>DANS NOTRE CAS D’ANALYSE DE LOGS DE CONNEXION POUR DÉTECTER DES COMPORTEMENTS SUSPECTS, RANDOM FOREST EST PLUS ROBUSTE ET RAPIDE À DÉPLOYER, TANDIS QUE GRADIENT BOOSTING OFFRE UNE MEILLEURE PRÉCISION MAIS DEMANDE PLUS DE RÉGLAGES.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00711" y="6968706"/>
            <a:ext cx="10086578" cy="2474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0"/>
              </a:lnSpc>
              <a:spcBef>
                <a:spcPct val="0"/>
              </a:spcBef>
            </a:pPr>
            <a:r>
              <a:rPr lang="en-US" sz="3860">
                <a:solidFill>
                  <a:srgbClr val="004AAD"/>
                </a:solidFill>
                <a:latin typeface="Bree Serif"/>
                <a:ea typeface="Bree Serif"/>
                <a:cs typeface="Bree Serif"/>
                <a:sym typeface="Bree Serif"/>
              </a:rPr>
              <a:t>DÉTECTER LES COMPORTEMENTS ANORMAUX DANS LES LOGS DE CONNEXION (HEURE INHABITUELLE, IP NOUVELLE, MÉTHODE DE LOGIN DOUTEUSE, ETC.) À PARTIR DE DONNÉES RÉELLES D’ENDPOINTS.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04556" y="6341643"/>
            <a:ext cx="6327660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OBJECTIF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98976" y="2364947"/>
            <a:ext cx="12824843" cy="6893353"/>
          </a:xfrm>
          <a:custGeom>
            <a:avLst/>
            <a:gdLst/>
            <a:ahLst/>
            <a:cxnLst/>
            <a:rect l="l" t="t" r="r" b="b"/>
            <a:pathLst>
              <a:path w="12824843" h="6893353">
                <a:moveTo>
                  <a:pt x="0" y="0"/>
                </a:moveTo>
                <a:lnTo>
                  <a:pt x="12824843" y="0"/>
                </a:lnTo>
                <a:lnTo>
                  <a:pt x="12824843" y="6893353"/>
                </a:lnTo>
                <a:lnTo>
                  <a:pt x="0" y="68933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171575"/>
            <a:ext cx="18455297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RULES ET ALERT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734675" y="0"/>
            <a:ext cx="7553325" cy="10287000"/>
            <a:chOff x="0" y="0"/>
            <a:chExt cx="1170208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6"/>
              <a:stretch>
                <a:fillRect t="-205" b="-205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666750" y="666750"/>
            <a:ext cx="8324850" cy="5063337"/>
            <a:chOff x="0" y="0"/>
            <a:chExt cx="11099800" cy="6751115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1099800" cy="4319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>
                  <a:solidFill>
                    <a:srgbClr val="004AAD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Architecture Wazuh → Streamlit → ML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555865"/>
              <a:ext cx="1109980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004AAD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Schéma de flux des données système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288835"/>
              <a:ext cx="9182100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004AAD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Récupération et préparation des données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6750" y="7423150"/>
            <a:ext cx="6886575" cy="219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L'extraction des données via l'API OpenSearch est cruciale. Elle filtre les événements d'authentification liés à </a:t>
            </a:r>
            <a:r>
              <a:rPr lang="en-US" sz="2499" b="1" u="none" strike="noStrike" spc="-3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l'UEBA</a:t>
            </a:r>
            <a:r>
              <a:rPr lang="en-US" sz="2499" u="none" strike="noStrike" spc="-3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avant de les convertir en DataFrame Pandas pour une analyse approfondie et pertinente.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96400" y="4044315"/>
            <a:ext cx="6886575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L'extraction des données se fait via l'API OpenSearch pour accéder aux logs pertinents d'authentification des utilisateurs.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96400" y="3082290"/>
            <a:ext cx="6886575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 b="1" u="none" strike="noStrike" spc="-78">
                <a:solidFill>
                  <a:srgbClr val="004AAD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Extraction des données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296400" y="6720174"/>
            <a:ext cx="6886575" cy="1956435"/>
            <a:chOff x="0" y="0"/>
            <a:chExt cx="9182100" cy="2608580"/>
          </a:xfrm>
        </p:grpSpPr>
        <p:sp>
          <p:nvSpPr>
            <p:cNvPr id="9" name="TextBox 9"/>
            <p:cNvSpPr txBox="1"/>
            <p:nvPr/>
          </p:nvSpPr>
          <p:spPr>
            <a:xfrm>
              <a:off x="0" y="1155700"/>
              <a:ext cx="9182100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000000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Les données extraites sont ensuite converties en DataFrame Pandas, facilitant leur manipulation et préparation pour l'analyse.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91821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b="1" u="none" strike="noStrike" spc="-78">
                  <a:solidFill>
                    <a:srgbClr val="004AAD"/>
                  </a:solidFill>
                  <a:latin typeface="ITC Avant Garde Gothic Bold"/>
                  <a:ea typeface="ITC Avant Garde Gothic Bold"/>
                  <a:cs typeface="ITC Avant Garde Gothic Bold"/>
                  <a:sym typeface="ITC Avant Garde Gothic Bold"/>
                </a:rPr>
                <a:t>Conversion en DataFrame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6750" y="809625"/>
            <a:ext cx="6886575" cy="409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004AAD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Intégration du Machine Learning dans Streamlit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6750" y="7454900"/>
            <a:ext cx="6886575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u="none" strike="noStrike" spc="-3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 modèle de Machine Learning, entraîné hors ligne, est intégré dans Streamlit pour générer un score de risque et classifier les activités comme normales ou suspectes, améliorant ainsi la sécurité proactive.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6"/>
              <a:stretch>
                <a:fillRect t="-66" b="-6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0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6028" y="3469228"/>
            <a:ext cx="16214020" cy="6100525"/>
          </a:xfrm>
          <a:custGeom>
            <a:avLst/>
            <a:gdLst/>
            <a:ahLst/>
            <a:cxnLst/>
            <a:rect l="l" t="t" r="r" b="b"/>
            <a:pathLst>
              <a:path w="16214020" h="6100525">
                <a:moveTo>
                  <a:pt x="0" y="0"/>
                </a:moveTo>
                <a:lnTo>
                  <a:pt x="16214019" y="0"/>
                </a:lnTo>
                <a:lnTo>
                  <a:pt x="16214019" y="6100525"/>
                </a:lnTo>
                <a:lnTo>
                  <a:pt x="0" y="61005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36028" y="456791"/>
            <a:ext cx="16423272" cy="2222501"/>
            <a:chOff x="0" y="0"/>
            <a:chExt cx="21897697" cy="2963334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1099800" cy="2972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>
                  <a:solidFill>
                    <a:srgbClr val="0000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Dashboard Streamlit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797897" y="-66675"/>
              <a:ext cx="1109980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0000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Exploration interactive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557943" y="1015154"/>
              <a:ext cx="9182100" cy="1948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Le </a:t>
              </a:r>
              <a:r>
                <a:rPr lang="en-US" sz="2100" b="1">
                  <a:solidFill>
                    <a:srgbClr val="000000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dashboard Streamlit</a:t>
              </a:r>
              <a:r>
                <a:rPr lang="en-US" sz="2100">
                  <a:solidFill>
                    <a:srgbClr val="000000"/>
                  </a:solidFill>
                  <a:latin typeface="TT Fors"/>
                  <a:ea typeface="TT Fors"/>
                  <a:cs typeface="TT Fors"/>
                  <a:sym typeface="TT Fors"/>
                </a:rPr>
                <a:t> offre une interface interactive permettant d'explorer des données de sécurité en temps réel, facilitant ainsi la détection visuelle des anomalies et des comportements suspects.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9913" y="3167485"/>
            <a:ext cx="17193314" cy="4061920"/>
          </a:xfrm>
          <a:custGeom>
            <a:avLst/>
            <a:gdLst/>
            <a:ahLst/>
            <a:cxnLst/>
            <a:rect l="l" t="t" r="r" b="b"/>
            <a:pathLst>
              <a:path w="17193314" h="4061920">
                <a:moveTo>
                  <a:pt x="0" y="0"/>
                </a:moveTo>
                <a:lnTo>
                  <a:pt x="17193314" y="0"/>
                </a:lnTo>
                <a:lnTo>
                  <a:pt x="17193314" y="4061920"/>
                </a:lnTo>
                <a:lnTo>
                  <a:pt x="0" y="40619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95325" y="790575"/>
            <a:ext cx="15966145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u="none" strike="noStrike">
                <a:solidFill>
                  <a:srgbClr val="004AAD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Analyse des features comportementales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75380" y="975068"/>
            <a:ext cx="9754495" cy="579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956"/>
              </a:lnSpc>
            </a:pPr>
            <a:r>
              <a:rPr lang="en-US" sz="14956" u="none" strike="noStrike" spc="-523">
                <a:solidFill>
                  <a:srgbClr val="004AAD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Valeur ajoutée de Streamlit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600596" y="0"/>
            <a:ext cx="6687404" cy="10287000"/>
            <a:chOff x="0" y="0"/>
            <a:chExt cx="947036" cy="1456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7036" cy="1456792"/>
            </a:xfrm>
            <a:custGeom>
              <a:avLst/>
              <a:gdLst/>
              <a:ahLst/>
              <a:cxnLst/>
              <a:rect l="l" t="t" r="r" b="b"/>
              <a:pathLst>
                <a:path w="947036" h="1456792">
                  <a:moveTo>
                    <a:pt x="23154" y="0"/>
                  </a:moveTo>
                  <a:lnTo>
                    <a:pt x="923882" y="0"/>
                  </a:lnTo>
                  <a:cubicBezTo>
                    <a:pt x="936669" y="0"/>
                    <a:pt x="947036" y="10366"/>
                    <a:pt x="947036" y="23154"/>
                  </a:cubicBezTo>
                  <a:lnTo>
                    <a:pt x="947036" y="1433638"/>
                  </a:lnTo>
                  <a:cubicBezTo>
                    <a:pt x="947036" y="1439779"/>
                    <a:pt x="944596" y="1445668"/>
                    <a:pt x="940254" y="1450010"/>
                  </a:cubicBezTo>
                  <a:cubicBezTo>
                    <a:pt x="935912" y="1454353"/>
                    <a:pt x="930023" y="1456792"/>
                    <a:pt x="923882" y="1456792"/>
                  </a:cubicBezTo>
                  <a:lnTo>
                    <a:pt x="23154" y="1456792"/>
                  </a:lnTo>
                  <a:cubicBezTo>
                    <a:pt x="17013" y="1456792"/>
                    <a:pt x="11124" y="1454353"/>
                    <a:pt x="6782" y="1450010"/>
                  </a:cubicBezTo>
                  <a:cubicBezTo>
                    <a:pt x="2439" y="1445668"/>
                    <a:pt x="0" y="1439779"/>
                    <a:pt x="0" y="1433638"/>
                  </a:cubicBezTo>
                  <a:lnTo>
                    <a:pt x="0" y="23154"/>
                  </a:lnTo>
                  <a:cubicBezTo>
                    <a:pt x="0" y="17013"/>
                    <a:pt x="2439" y="11124"/>
                    <a:pt x="6782" y="6782"/>
                  </a:cubicBezTo>
                  <a:cubicBezTo>
                    <a:pt x="11124" y="2439"/>
                    <a:pt x="17013" y="0"/>
                    <a:pt x="23154" y="0"/>
                  </a:cubicBezTo>
                  <a:close/>
                </a:path>
              </a:pathLst>
            </a:custGeom>
            <a:blipFill>
              <a:blip r:embed="rId6"/>
              <a:stretch>
                <a:fillRect t="-787" b="-78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0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0235" y="296383"/>
            <a:ext cx="12230230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PLAN :</a:t>
            </a:r>
          </a:p>
        </p:txBody>
      </p:sp>
      <p:sp>
        <p:nvSpPr>
          <p:cNvPr id="3" name="Freeform 3"/>
          <p:cNvSpPr/>
          <p:nvPr/>
        </p:nvSpPr>
        <p:spPr>
          <a:xfrm rot="-1625759">
            <a:off x="12291021" y="-4899469"/>
            <a:ext cx="7497841" cy="6093700"/>
          </a:xfrm>
          <a:custGeom>
            <a:avLst/>
            <a:gdLst/>
            <a:ahLst/>
            <a:cxnLst/>
            <a:rect l="l" t="t" r="r" b="b"/>
            <a:pathLst>
              <a:path w="7497841" h="6093700">
                <a:moveTo>
                  <a:pt x="0" y="0"/>
                </a:moveTo>
                <a:lnTo>
                  <a:pt x="7497841" y="0"/>
                </a:lnTo>
                <a:lnTo>
                  <a:pt x="7497841" y="6093700"/>
                </a:lnTo>
                <a:lnTo>
                  <a:pt x="0" y="6093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206" y="2808083"/>
            <a:ext cx="1517784" cy="8853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064549" y="3972025"/>
            <a:ext cx="6163052" cy="71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4"/>
              </a:lnSpc>
            </a:pPr>
            <a:r>
              <a:rPr lang="en-US" sz="4174" b="1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methodolgie de travaill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00033" y="5457082"/>
            <a:ext cx="4381084" cy="127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429" dirty="0" err="1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présentation</a:t>
            </a:r>
            <a:r>
              <a:rPr lang="en-US" sz="2429" dirty="0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 du pipeline de </a:t>
            </a:r>
            <a:r>
              <a:rPr lang="en-US" sz="2429" dirty="0" err="1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fonctionnement</a:t>
            </a:r>
            <a:endParaRPr lang="en-US" sz="2429" dirty="0">
              <a:solidFill>
                <a:srgbClr val="004AA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401"/>
              </a:lnSpc>
            </a:pPr>
            <a:r>
              <a:rPr lang="en-US" sz="2429" dirty="0" err="1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Ml</a:t>
            </a:r>
            <a:r>
              <a:rPr lang="en-US" sz="2429" dirty="0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 - </a:t>
            </a:r>
            <a:r>
              <a:rPr lang="en-US" sz="2429" dirty="0" err="1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Wazuh</a:t>
            </a:r>
            <a:endParaRPr lang="en-US" sz="2429" dirty="0">
              <a:solidFill>
                <a:srgbClr val="004AA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621" y="2808083"/>
            <a:ext cx="1517784" cy="88537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49581" y="3971505"/>
            <a:ext cx="3334480" cy="71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4"/>
              </a:lnSpc>
            </a:pPr>
            <a:r>
              <a:rPr lang="en-US" sz="4174" b="1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1353" y="4821189"/>
            <a:ext cx="3770935" cy="127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429" dirty="0" err="1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une</a:t>
            </a:r>
            <a:r>
              <a:rPr lang="en-US" sz="2429" dirty="0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 introduction, </a:t>
            </a:r>
            <a:r>
              <a:rPr lang="en-US" sz="2429" dirty="0" err="1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problematique</a:t>
            </a:r>
            <a:r>
              <a:rPr lang="en-US" sz="2429" dirty="0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 et</a:t>
            </a:r>
          </a:p>
          <a:p>
            <a:pPr algn="ctr">
              <a:lnSpc>
                <a:spcPts val="3401"/>
              </a:lnSpc>
            </a:pPr>
            <a:r>
              <a:rPr lang="en-US" sz="2429" dirty="0" err="1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l’importance</a:t>
            </a:r>
            <a:r>
              <a:rPr lang="en-US" sz="2429" dirty="0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429" dirty="0" err="1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l’ueba</a:t>
            </a:r>
            <a:r>
              <a:rPr lang="en-US" sz="2429" dirty="0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0547" y="2676663"/>
            <a:ext cx="1517784" cy="88537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036738" y="3972025"/>
            <a:ext cx="3863568" cy="71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4"/>
              </a:lnSpc>
            </a:pPr>
            <a:r>
              <a:rPr lang="en-US" sz="4174" b="1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video pratique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87854" y="5095875"/>
            <a:ext cx="4961335" cy="84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429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Capsule vidéo qui présente le déroulement pratique du projet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1695" y="6418710"/>
            <a:ext cx="1517784" cy="88537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70932" y="7549077"/>
            <a:ext cx="2899309" cy="71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4"/>
              </a:lnSpc>
            </a:pPr>
            <a:r>
              <a:rPr lang="en-US" sz="4174" b="1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3960" y="8394361"/>
            <a:ext cx="4105721" cy="84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429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synthese du projet et points </a:t>
            </a:r>
          </a:p>
          <a:p>
            <a:pPr algn="ctr">
              <a:lnSpc>
                <a:spcPts val="3401"/>
              </a:lnSpc>
            </a:pPr>
            <a:r>
              <a:rPr lang="en-US" sz="2429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d’amelioration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00225" y="1562100"/>
            <a:ext cx="13249275" cy="2370543"/>
            <a:chOff x="0" y="0"/>
            <a:chExt cx="17665700" cy="316072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04775"/>
              <a:ext cx="17665700" cy="1944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829"/>
                </a:lnSpc>
              </a:pPr>
              <a:r>
                <a:rPr lang="en-US" sz="9099" spc="-272">
                  <a:solidFill>
                    <a:srgbClr val="004AAD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Résultats clés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19890"/>
              <a:ext cx="17665700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19"/>
                </a:lnSpc>
                <a:spcBef>
                  <a:spcPct val="0"/>
                </a:spcBef>
              </a:pPr>
              <a:r>
                <a:rPr lang="en-US" sz="3349" b="1" spc="-50">
                  <a:solidFill>
                    <a:srgbClr val="004AA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Impact de Streamlit - Machine learning sur la sécurité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934864" y="5018366"/>
            <a:ext cx="4308497" cy="3643630"/>
            <a:chOff x="0" y="0"/>
            <a:chExt cx="5744662" cy="4858173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5744662" cy="575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79"/>
                </a:lnSpc>
                <a:spcBef>
                  <a:spcPct val="0"/>
                </a:spcBef>
              </a:pPr>
              <a:r>
                <a:rPr lang="en-US" sz="2649" b="1" spc="-39">
                  <a:solidFill>
                    <a:srgbClr val="004AA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Visualisation des alertes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02783"/>
              <a:ext cx="5744662" cy="3755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20"/>
                </a:lnSpc>
              </a:pPr>
              <a:r>
                <a:rPr lang="en-US" sz="2300" u="none" strike="noStrike" spc="-34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Streamlit permet une </a:t>
              </a:r>
              <a:r>
                <a:rPr lang="en-US" sz="2300" b="1" u="none" strike="noStrike" spc="-34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Visualisation efficace</a:t>
              </a:r>
              <a:r>
                <a:rPr lang="en-US" sz="2300" u="none" strike="noStrike" spc="-34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des alertes, ce qui aide les analystes à se concentrer sur les incidents les plus critiques, renforçant ainsi la réactivité face aux menaces potentielles.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446153" y="5018366"/>
            <a:ext cx="560334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9"/>
              </a:lnSpc>
              <a:spcBef>
                <a:spcPct val="0"/>
              </a:spcBef>
            </a:pPr>
            <a:r>
              <a:rPr lang="en-US" sz="2549" b="1" spc="-38">
                <a:solidFill>
                  <a:srgbClr val="004AAD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Compréhension des comportements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46153" y="5947871"/>
            <a:ext cx="5217087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</a:pPr>
            <a:r>
              <a:rPr lang="en-US" sz="2300" spc="-3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 script s</a:t>
            </a:r>
            <a:r>
              <a:rPr lang="en-US" sz="2300" u="none" strike="noStrike" spc="-3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treamlit facilite une </a:t>
            </a:r>
            <a:r>
              <a:rPr lang="en-US" sz="2300" b="1" u="none" strike="noStrike" spc="-3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meilleure compréhension</a:t>
            </a:r>
            <a:r>
              <a:rPr lang="en-US" sz="2300" u="none" strike="noStrike" spc="-3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des comportements utilisateurs, permettant aux analystes de détecter des tendances et anomalies, ce qui est crucial pour la sécurité proactive et la prévention des incidents.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842187" y="-2941355"/>
            <a:ext cx="7940110" cy="7940110"/>
          </a:xfrm>
          <a:custGeom>
            <a:avLst/>
            <a:gdLst/>
            <a:ahLst/>
            <a:cxnLst/>
            <a:rect l="l" t="t" r="r" b="b"/>
            <a:pathLst>
              <a:path w="7940110" h="7940110">
                <a:moveTo>
                  <a:pt x="0" y="0"/>
                </a:moveTo>
                <a:lnTo>
                  <a:pt x="7940111" y="0"/>
                </a:lnTo>
                <a:lnTo>
                  <a:pt x="7940111" y="7940110"/>
                </a:lnTo>
                <a:lnTo>
                  <a:pt x="0" y="7940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114425"/>
            <a:ext cx="1845529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AUTOMATISATION WAZUH &amp; ML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764428" y="2970421"/>
            <a:ext cx="13633553" cy="1774217"/>
            <a:chOff x="0" y="0"/>
            <a:chExt cx="17359493" cy="22590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359429" cy="2259096"/>
            </a:xfrm>
            <a:custGeom>
              <a:avLst/>
              <a:gdLst/>
              <a:ahLst/>
              <a:cxnLst/>
              <a:rect l="l" t="t" r="r" b="b"/>
              <a:pathLst>
                <a:path w="17359429" h="2259096">
                  <a:moveTo>
                    <a:pt x="0" y="94095"/>
                  </a:moveTo>
                  <a:cubicBezTo>
                    <a:pt x="0" y="42129"/>
                    <a:pt x="230214" y="0"/>
                    <a:pt x="514181" y="0"/>
                  </a:cubicBezTo>
                  <a:lnTo>
                    <a:pt x="16845248" y="0"/>
                  </a:lnTo>
                  <a:cubicBezTo>
                    <a:pt x="17129215" y="0"/>
                    <a:pt x="17359429" y="42129"/>
                    <a:pt x="17359429" y="94095"/>
                  </a:cubicBezTo>
                  <a:lnTo>
                    <a:pt x="17359429" y="2165001"/>
                  </a:lnTo>
                  <a:cubicBezTo>
                    <a:pt x="17359429" y="2216967"/>
                    <a:pt x="17129215" y="2259096"/>
                    <a:pt x="16845248" y="2259096"/>
                  </a:cubicBezTo>
                  <a:lnTo>
                    <a:pt x="514181" y="2259096"/>
                  </a:lnTo>
                  <a:cubicBezTo>
                    <a:pt x="230214" y="2259096"/>
                    <a:pt x="0" y="2216967"/>
                    <a:pt x="0" y="2165001"/>
                  </a:cubicBezTo>
                  <a:close/>
                </a:path>
              </a:pathLst>
            </a:custGeom>
            <a:solidFill>
              <a:srgbClr val="00AEEF">
                <a:alpha val="78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3454996" y="2970421"/>
            <a:ext cx="12252417" cy="2173079"/>
            <a:chOff x="0" y="0"/>
            <a:chExt cx="16336556" cy="28974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36549" cy="2897440"/>
            </a:xfrm>
            <a:custGeom>
              <a:avLst/>
              <a:gdLst/>
              <a:ahLst/>
              <a:cxnLst/>
              <a:rect l="l" t="t" r="r" b="b"/>
              <a:pathLst>
                <a:path w="16336549" h="2897440">
                  <a:moveTo>
                    <a:pt x="0" y="0"/>
                  </a:moveTo>
                  <a:lnTo>
                    <a:pt x="16336549" y="0"/>
                  </a:lnTo>
                  <a:lnTo>
                    <a:pt x="16336549" y="2897440"/>
                  </a:lnTo>
                  <a:lnTo>
                    <a:pt x="0" y="2897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16336556" cy="30117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403"/>
                </a:lnSpc>
              </a:pPr>
              <a:r>
                <a:rPr lang="en-US" sz="2700">
                  <a:solidFill>
                    <a:srgbClr val="2E2E2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Ce script transforme le projet en système opérationnel 24/7, simulant en continu des logs réalistes (utilisateurs, actions, anomalies) pour tester l'UEBA</a:t>
              </a:r>
            </a:p>
            <a:p>
              <a:pPr algn="l">
                <a:lnSpc>
                  <a:spcPts val="4403"/>
                </a:lnSpc>
              </a:pPr>
              <a:r>
                <a:rPr lang="en-US" sz="2700">
                  <a:solidFill>
                    <a:srgbClr val="2E2E2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détectant automatiquement les failles avant production.</a:t>
              </a:r>
            </a:p>
            <a:p>
              <a:pPr algn="l">
                <a:lnSpc>
                  <a:spcPts val="4404"/>
                </a:lnSpc>
              </a:pPr>
              <a:endParaRPr lang="en-US" sz="2700">
                <a:solidFill>
                  <a:srgbClr val="2E2E2E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64428" y="5653085"/>
            <a:ext cx="13633553" cy="3074218"/>
            <a:chOff x="0" y="0"/>
            <a:chExt cx="17359493" cy="39143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59429" cy="3914377"/>
            </a:xfrm>
            <a:custGeom>
              <a:avLst/>
              <a:gdLst/>
              <a:ahLst/>
              <a:cxnLst/>
              <a:rect l="l" t="t" r="r" b="b"/>
              <a:pathLst>
                <a:path w="17359429" h="3914377">
                  <a:moveTo>
                    <a:pt x="0" y="163040"/>
                  </a:moveTo>
                  <a:cubicBezTo>
                    <a:pt x="0" y="72998"/>
                    <a:pt x="230214" y="0"/>
                    <a:pt x="514181" y="0"/>
                  </a:cubicBezTo>
                  <a:lnTo>
                    <a:pt x="16845248" y="0"/>
                  </a:lnTo>
                  <a:cubicBezTo>
                    <a:pt x="17129215" y="0"/>
                    <a:pt x="17359429" y="72998"/>
                    <a:pt x="17359429" y="163040"/>
                  </a:cubicBezTo>
                  <a:lnTo>
                    <a:pt x="17359429" y="3751338"/>
                  </a:lnTo>
                  <a:cubicBezTo>
                    <a:pt x="17359429" y="3841380"/>
                    <a:pt x="17129215" y="3914377"/>
                    <a:pt x="16845248" y="3914377"/>
                  </a:cubicBezTo>
                  <a:lnTo>
                    <a:pt x="514181" y="3914377"/>
                  </a:lnTo>
                  <a:cubicBezTo>
                    <a:pt x="230214" y="3914377"/>
                    <a:pt x="0" y="3841380"/>
                    <a:pt x="0" y="3751338"/>
                  </a:cubicBezTo>
                  <a:close/>
                </a:path>
              </a:pathLst>
            </a:custGeom>
            <a:solidFill>
              <a:srgbClr val="00AEEF">
                <a:alpha val="78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3454996" y="5827430"/>
            <a:ext cx="12252417" cy="2725529"/>
            <a:chOff x="0" y="0"/>
            <a:chExt cx="16336556" cy="36340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336549" cy="3634040"/>
            </a:xfrm>
            <a:custGeom>
              <a:avLst/>
              <a:gdLst/>
              <a:ahLst/>
              <a:cxnLst/>
              <a:rect l="l" t="t" r="r" b="b"/>
              <a:pathLst>
                <a:path w="16336549" h="3634040">
                  <a:moveTo>
                    <a:pt x="0" y="0"/>
                  </a:moveTo>
                  <a:lnTo>
                    <a:pt x="16336549" y="0"/>
                  </a:lnTo>
                  <a:lnTo>
                    <a:pt x="16336549" y="3634040"/>
                  </a:lnTo>
                  <a:lnTo>
                    <a:pt x="0" y="36340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14300"/>
              <a:ext cx="16336556" cy="37483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403"/>
                </a:lnSpc>
              </a:pPr>
              <a:r>
                <a:rPr lang="en-US" sz="2700">
                  <a:solidFill>
                    <a:srgbClr val="2E2E2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Élimination des</a:t>
              </a:r>
              <a:r>
                <a:rPr lang="en-US" sz="2700" b="1">
                  <a:solidFill>
                    <a:srgbClr val="2E2E2E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 tâches répétitives</a:t>
              </a:r>
              <a:r>
                <a:rPr lang="en-US" sz="2700">
                  <a:solidFill>
                    <a:srgbClr val="2E2E2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et </a:t>
              </a:r>
              <a:r>
                <a:rPr lang="en-US" sz="2700" b="1">
                  <a:solidFill>
                    <a:srgbClr val="2E2E2E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chronophages</a:t>
              </a:r>
              <a:r>
                <a:rPr lang="en-US" sz="2700">
                  <a:solidFill>
                    <a:srgbClr val="2E2E2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</a:p>
            <a:p>
              <a:pPr algn="l">
                <a:lnSpc>
                  <a:spcPts val="4404"/>
                </a:lnSpc>
              </a:pPr>
              <a:r>
                <a:rPr lang="en-US" sz="2700">
                  <a:solidFill>
                    <a:srgbClr val="2E2E2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Sans automatisation, un analyste SOC doit manuellement extraire les logs, exécuter le modèle ML sur chaque batch,Ce processus peut prendre 2 à 4 heures par cycle d'analyse. Avec ce système automatisé, toutes ces étapes s'exécutent en moins de 30 secondes sans intervention humaine.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817995" y="4152734"/>
            <a:ext cx="9470005" cy="1683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7"/>
              </a:lnSpc>
            </a:pPr>
            <a:r>
              <a:rPr lang="en-US" sz="5199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VIDEO: IMPLEMENTATION PRATIQUE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14155772" y="-8885584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1"/>
                </a:lnTo>
                <a:lnTo>
                  <a:pt x="0" y="11511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049735" y="2502680"/>
            <a:ext cx="11533571" cy="1807852"/>
            <a:chOff x="0" y="0"/>
            <a:chExt cx="15378095" cy="24104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78038" cy="2410470"/>
            </a:xfrm>
            <a:custGeom>
              <a:avLst/>
              <a:gdLst/>
              <a:ahLst/>
              <a:cxnLst/>
              <a:rect l="l" t="t" r="r" b="b"/>
              <a:pathLst>
                <a:path w="15378038" h="2410470">
                  <a:moveTo>
                    <a:pt x="0" y="100400"/>
                  </a:moveTo>
                  <a:cubicBezTo>
                    <a:pt x="0" y="44952"/>
                    <a:pt x="203938" y="0"/>
                    <a:pt x="455492" y="0"/>
                  </a:cubicBezTo>
                  <a:lnTo>
                    <a:pt x="14922545" y="0"/>
                  </a:lnTo>
                  <a:cubicBezTo>
                    <a:pt x="15174100" y="0"/>
                    <a:pt x="15378038" y="44952"/>
                    <a:pt x="15378038" y="100400"/>
                  </a:cubicBezTo>
                  <a:lnTo>
                    <a:pt x="15378038" y="2310070"/>
                  </a:lnTo>
                  <a:cubicBezTo>
                    <a:pt x="15378038" y="2365518"/>
                    <a:pt x="15174100" y="2410470"/>
                    <a:pt x="14922545" y="2410470"/>
                  </a:cubicBezTo>
                  <a:lnTo>
                    <a:pt x="455492" y="2410470"/>
                  </a:lnTo>
                  <a:cubicBezTo>
                    <a:pt x="203938" y="2410470"/>
                    <a:pt x="0" y="2365518"/>
                    <a:pt x="0" y="2310070"/>
                  </a:cubicBezTo>
                  <a:close/>
                </a:path>
              </a:pathLst>
            </a:custGeom>
            <a:solidFill>
              <a:srgbClr val="00AEEF">
                <a:alpha val="78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4435788" y="2502680"/>
            <a:ext cx="10974415" cy="1807852"/>
            <a:chOff x="0" y="0"/>
            <a:chExt cx="14632553" cy="24104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32547" cy="2410471"/>
            </a:xfrm>
            <a:custGeom>
              <a:avLst/>
              <a:gdLst/>
              <a:ahLst/>
              <a:cxnLst/>
              <a:rect l="l" t="t" r="r" b="b"/>
              <a:pathLst>
                <a:path w="14632547" h="2410471">
                  <a:moveTo>
                    <a:pt x="0" y="0"/>
                  </a:moveTo>
                  <a:lnTo>
                    <a:pt x="14632547" y="0"/>
                  </a:lnTo>
                  <a:lnTo>
                    <a:pt x="14632547" y="2410471"/>
                  </a:lnTo>
                  <a:lnTo>
                    <a:pt x="0" y="24104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14632553" cy="25152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241"/>
                </a:lnSpc>
              </a:pPr>
              <a:r>
                <a:rPr lang="en-US" sz="2600">
                  <a:solidFill>
                    <a:srgbClr val="2E2E2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L'étude sur des machines réelles avec un cas d'attaque concret dépasse les limites des logs simulés, qui manquent de</a:t>
              </a:r>
              <a:r>
                <a:rPr lang="en-US" sz="2600" b="1">
                  <a:solidFill>
                    <a:srgbClr val="2E2E2E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 fiabilité</a:t>
              </a:r>
              <a:r>
                <a:rPr lang="en-US" sz="2600">
                  <a:solidFill>
                    <a:srgbClr val="2E2E2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pour refléter la complexité des scénarios réels.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49735" y="4838820"/>
            <a:ext cx="11533571" cy="1807852"/>
            <a:chOff x="0" y="0"/>
            <a:chExt cx="15378095" cy="24104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378038" cy="2410470"/>
            </a:xfrm>
            <a:custGeom>
              <a:avLst/>
              <a:gdLst/>
              <a:ahLst/>
              <a:cxnLst/>
              <a:rect l="l" t="t" r="r" b="b"/>
              <a:pathLst>
                <a:path w="15378038" h="2410470">
                  <a:moveTo>
                    <a:pt x="0" y="100400"/>
                  </a:moveTo>
                  <a:cubicBezTo>
                    <a:pt x="0" y="44952"/>
                    <a:pt x="203938" y="0"/>
                    <a:pt x="455492" y="0"/>
                  </a:cubicBezTo>
                  <a:lnTo>
                    <a:pt x="14922545" y="0"/>
                  </a:lnTo>
                  <a:cubicBezTo>
                    <a:pt x="15174100" y="0"/>
                    <a:pt x="15378038" y="44952"/>
                    <a:pt x="15378038" y="100400"/>
                  </a:cubicBezTo>
                  <a:lnTo>
                    <a:pt x="15378038" y="2310070"/>
                  </a:lnTo>
                  <a:cubicBezTo>
                    <a:pt x="15378038" y="2365518"/>
                    <a:pt x="15174100" y="2410470"/>
                    <a:pt x="14922545" y="2410470"/>
                  </a:cubicBezTo>
                  <a:lnTo>
                    <a:pt x="455492" y="2410470"/>
                  </a:lnTo>
                  <a:cubicBezTo>
                    <a:pt x="203938" y="2410470"/>
                    <a:pt x="0" y="2365518"/>
                    <a:pt x="0" y="2310070"/>
                  </a:cubicBezTo>
                  <a:close/>
                </a:path>
              </a:pathLst>
            </a:custGeom>
            <a:solidFill>
              <a:srgbClr val="00AEEF">
                <a:alpha val="78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4435788" y="4838820"/>
            <a:ext cx="10432803" cy="1807852"/>
            <a:chOff x="0" y="0"/>
            <a:chExt cx="13910404" cy="24104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910397" cy="2410471"/>
            </a:xfrm>
            <a:custGeom>
              <a:avLst/>
              <a:gdLst/>
              <a:ahLst/>
              <a:cxnLst/>
              <a:rect l="l" t="t" r="r" b="b"/>
              <a:pathLst>
                <a:path w="13910397" h="2410471">
                  <a:moveTo>
                    <a:pt x="0" y="0"/>
                  </a:moveTo>
                  <a:lnTo>
                    <a:pt x="13910397" y="0"/>
                  </a:lnTo>
                  <a:lnTo>
                    <a:pt x="13910397" y="2410471"/>
                  </a:lnTo>
                  <a:lnTo>
                    <a:pt x="0" y="24104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3910404" cy="25152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241"/>
                </a:lnSpc>
              </a:pPr>
              <a:r>
                <a:rPr lang="en-US" sz="2600">
                  <a:solidFill>
                    <a:srgbClr val="2E2E2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L'entraînement dynamique des modèles </a:t>
              </a:r>
              <a:r>
                <a:rPr lang="en-US" sz="2600" b="1">
                  <a:solidFill>
                    <a:srgbClr val="2E2E2E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ML </a:t>
              </a:r>
              <a:r>
                <a:rPr lang="en-US" sz="2600">
                  <a:solidFill>
                    <a:srgbClr val="2E2E2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contre les adaptations hackers permet de contrer les contournements comportementaux, où les attaquants modifient leurs </a:t>
              </a:r>
              <a:r>
                <a:rPr lang="en-US" sz="2600" b="1">
                  <a:solidFill>
                    <a:srgbClr val="2E2E2E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patterns </a:t>
              </a:r>
              <a:r>
                <a:rPr lang="en-US" sz="2600">
                  <a:solidFill>
                    <a:srgbClr val="2E2E2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pour éviter la détection </a:t>
              </a:r>
              <a:r>
                <a:rPr lang="en-US" sz="2600" b="1">
                  <a:solidFill>
                    <a:srgbClr val="2E2E2E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UEBA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049735" y="7450448"/>
            <a:ext cx="11533571" cy="1807852"/>
            <a:chOff x="0" y="0"/>
            <a:chExt cx="15378095" cy="24104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378038" cy="2410470"/>
            </a:xfrm>
            <a:custGeom>
              <a:avLst/>
              <a:gdLst/>
              <a:ahLst/>
              <a:cxnLst/>
              <a:rect l="l" t="t" r="r" b="b"/>
              <a:pathLst>
                <a:path w="15378038" h="2410470">
                  <a:moveTo>
                    <a:pt x="0" y="100400"/>
                  </a:moveTo>
                  <a:cubicBezTo>
                    <a:pt x="0" y="44952"/>
                    <a:pt x="203938" y="0"/>
                    <a:pt x="455492" y="0"/>
                  </a:cubicBezTo>
                  <a:lnTo>
                    <a:pt x="14922545" y="0"/>
                  </a:lnTo>
                  <a:cubicBezTo>
                    <a:pt x="15174100" y="0"/>
                    <a:pt x="15378038" y="44952"/>
                    <a:pt x="15378038" y="100400"/>
                  </a:cubicBezTo>
                  <a:lnTo>
                    <a:pt x="15378038" y="2310070"/>
                  </a:lnTo>
                  <a:cubicBezTo>
                    <a:pt x="15378038" y="2365518"/>
                    <a:pt x="15174100" y="2410470"/>
                    <a:pt x="14922545" y="2410470"/>
                  </a:cubicBezTo>
                  <a:lnTo>
                    <a:pt x="455492" y="2410470"/>
                  </a:lnTo>
                  <a:cubicBezTo>
                    <a:pt x="203938" y="2410470"/>
                    <a:pt x="0" y="2365518"/>
                    <a:pt x="0" y="2310070"/>
                  </a:cubicBezTo>
                  <a:close/>
                </a:path>
              </a:pathLst>
            </a:custGeom>
            <a:solidFill>
              <a:srgbClr val="00AEEF">
                <a:alpha val="78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4435788" y="7450448"/>
            <a:ext cx="10432803" cy="1807852"/>
            <a:chOff x="0" y="0"/>
            <a:chExt cx="13910404" cy="24104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910397" cy="2410471"/>
            </a:xfrm>
            <a:custGeom>
              <a:avLst/>
              <a:gdLst/>
              <a:ahLst/>
              <a:cxnLst/>
              <a:rect l="l" t="t" r="r" b="b"/>
              <a:pathLst>
                <a:path w="13910397" h="2410471">
                  <a:moveTo>
                    <a:pt x="0" y="0"/>
                  </a:moveTo>
                  <a:lnTo>
                    <a:pt x="13910397" y="0"/>
                  </a:lnTo>
                  <a:lnTo>
                    <a:pt x="13910397" y="2410471"/>
                  </a:lnTo>
                  <a:lnTo>
                    <a:pt x="0" y="24104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13910404" cy="25152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241"/>
                </a:lnSpc>
              </a:pPr>
              <a:r>
                <a:rPr lang="en-US" sz="2600">
                  <a:solidFill>
                    <a:srgbClr val="2E2E2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Le passage à un traitement </a:t>
              </a:r>
              <a:r>
                <a:rPr lang="en-US" sz="2600" b="1">
                  <a:solidFill>
                    <a:srgbClr val="2E2E2E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temps réel </a:t>
              </a:r>
              <a:r>
                <a:rPr lang="en-US" sz="2600">
                  <a:solidFill>
                    <a:srgbClr val="2E2E2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des logs Wazuh surmonte les délais batch de Streamlit, permettant une détection UEBA instantanée des anomalies comportementales.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2037492" y="2761266"/>
            <a:ext cx="1290681" cy="1290681"/>
          </a:xfrm>
          <a:custGeom>
            <a:avLst/>
            <a:gdLst/>
            <a:ahLst/>
            <a:cxnLst/>
            <a:rect l="l" t="t" r="r" b="b"/>
            <a:pathLst>
              <a:path w="1290681" h="1290681">
                <a:moveTo>
                  <a:pt x="0" y="0"/>
                </a:moveTo>
                <a:lnTo>
                  <a:pt x="1290681" y="0"/>
                </a:lnTo>
                <a:lnTo>
                  <a:pt x="1290681" y="1290680"/>
                </a:lnTo>
                <a:lnTo>
                  <a:pt x="0" y="1290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933012" y="5120395"/>
            <a:ext cx="1499641" cy="1244702"/>
          </a:xfrm>
          <a:custGeom>
            <a:avLst/>
            <a:gdLst/>
            <a:ahLst/>
            <a:cxnLst/>
            <a:rect l="l" t="t" r="r" b="b"/>
            <a:pathLst>
              <a:path w="1499641" h="1244702">
                <a:moveTo>
                  <a:pt x="0" y="0"/>
                </a:moveTo>
                <a:lnTo>
                  <a:pt x="1499641" y="0"/>
                </a:lnTo>
                <a:lnTo>
                  <a:pt x="1499641" y="1244702"/>
                </a:lnTo>
                <a:lnTo>
                  <a:pt x="0" y="12447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933012" y="7742247"/>
            <a:ext cx="1395161" cy="1224254"/>
          </a:xfrm>
          <a:custGeom>
            <a:avLst/>
            <a:gdLst/>
            <a:ahLst/>
            <a:cxnLst/>
            <a:rect l="l" t="t" r="r" b="b"/>
            <a:pathLst>
              <a:path w="1395161" h="1224254">
                <a:moveTo>
                  <a:pt x="0" y="0"/>
                </a:moveTo>
                <a:lnTo>
                  <a:pt x="1395161" y="0"/>
                </a:lnTo>
                <a:lnTo>
                  <a:pt x="1395161" y="1224254"/>
                </a:lnTo>
                <a:lnTo>
                  <a:pt x="0" y="1224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28700" y="639763"/>
            <a:ext cx="18455297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POINTS D’AMELIORATION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44000" y="2273023"/>
            <a:ext cx="7721089" cy="2489929"/>
            <a:chOff x="0" y="0"/>
            <a:chExt cx="10294785" cy="33199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94747" cy="3319906"/>
            </a:xfrm>
            <a:custGeom>
              <a:avLst/>
              <a:gdLst/>
              <a:ahLst/>
              <a:cxnLst/>
              <a:rect l="l" t="t" r="r" b="b"/>
              <a:pathLst>
                <a:path w="10294747" h="3319906">
                  <a:moveTo>
                    <a:pt x="0" y="138279"/>
                  </a:moveTo>
                  <a:cubicBezTo>
                    <a:pt x="0" y="61912"/>
                    <a:pt x="136525" y="0"/>
                    <a:pt x="304927" y="0"/>
                  </a:cubicBezTo>
                  <a:lnTo>
                    <a:pt x="9989820" y="0"/>
                  </a:lnTo>
                  <a:cubicBezTo>
                    <a:pt x="10158222" y="0"/>
                    <a:pt x="10294747" y="61912"/>
                    <a:pt x="10294747" y="138279"/>
                  </a:cubicBezTo>
                  <a:lnTo>
                    <a:pt x="10294747" y="3181627"/>
                  </a:lnTo>
                  <a:cubicBezTo>
                    <a:pt x="10294747" y="3257994"/>
                    <a:pt x="10158222" y="3319906"/>
                    <a:pt x="9989820" y="3319906"/>
                  </a:cubicBezTo>
                  <a:lnTo>
                    <a:pt x="304927" y="3319906"/>
                  </a:lnTo>
                  <a:cubicBezTo>
                    <a:pt x="136525" y="3319906"/>
                    <a:pt x="0" y="3257994"/>
                    <a:pt x="0" y="3181627"/>
                  </a:cubicBezTo>
                  <a:close/>
                </a:path>
              </a:pathLst>
            </a:custGeom>
            <a:solidFill>
              <a:srgbClr val="00AEEF">
                <a:alpha val="78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9530053" y="2634145"/>
            <a:ext cx="6948983" cy="1676387"/>
            <a:chOff x="0" y="0"/>
            <a:chExt cx="9265310" cy="22351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65307" cy="2235184"/>
            </a:xfrm>
            <a:custGeom>
              <a:avLst/>
              <a:gdLst/>
              <a:ahLst/>
              <a:cxnLst/>
              <a:rect l="l" t="t" r="r" b="b"/>
              <a:pathLst>
                <a:path w="9265307" h="2235184">
                  <a:moveTo>
                    <a:pt x="0" y="0"/>
                  </a:moveTo>
                  <a:lnTo>
                    <a:pt x="9265307" y="0"/>
                  </a:lnTo>
                  <a:lnTo>
                    <a:pt x="9265307" y="2235184"/>
                  </a:lnTo>
                  <a:lnTo>
                    <a:pt x="0" y="22351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9265310" cy="23494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567"/>
                </a:lnSpc>
              </a:pPr>
              <a:r>
                <a:rPr lang="en-US" sz="2799">
                  <a:solidFill>
                    <a:srgbClr val="2E2E2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L'intégration de l'</a:t>
              </a:r>
              <a:r>
                <a:rPr lang="en-US" sz="2799" b="1">
                  <a:solidFill>
                    <a:srgbClr val="2E2E2E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analyse comportementale</a:t>
              </a:r>
              <a:r>
                <a:rPr lang="en-US" sz="2799">
                  <a:solidFill>
                    <a:srgbClr val="2E2E2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avec Wazuh transforme la cybersécurité d'un modèle </a:t>
              </a:r>
              <a:r>
                <a:rPr lang="en-US" sz="2799" b="1">
                  <a:solidFill>
                    <a:srgbClr val="2E2E2E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réactif</a:t>
              </a:r>
              <a:r>
                <a:rPr lang="en-US" sz="2799">
                  <a:solidFill>
                    <a:srgbClr val="2E2E2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à un système </a:t>
              </a:r>
              <a:r>
                <a:rPr lang="en-US" sz="2799" b="1">
                  <a:solidFill>
                    <a:srgbClr val="2E2E2E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proactif</a:t>
              </a:r>
              <a:r>
                <a:rPr lang="en-US" sz="2799">
                  <a:solidFill>
                    <a:srgbClr val="2E2E2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. 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03784" y="6293666"/>
            <a:ext cx="7335036" cy="1676387"/>
            <a:chOff x="0" y="0"/>
            <a:chExt cx="9780048" cy="22351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780043" cy="2235184"/>
            </a:xfrm>
            <a:custGeom>
              <a:avLst/>
              <a:gdLst/>
              <a:ahLst/>
              <a:cxnLst/>
              <a:rect l="l" t="t" r="r" b="b"/>
              <a:pathLst>
                <a:path w="9780043" h="2235184">
                  <a:moveTo>
                    <a:pt x="0" y="0"/>
                  </a:moveTo>
                  <a:lnTo>
                    <a:pt x="9780043" y="0"/>
                  </a:lnTo>
                  <a:lnTo>
                    <a:pt x="9780043" y="2235184"/>
                  </a:lnTo>
                  <a:lnTo>
                    <a:pt x="0" y="22351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9780048" cy="23494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567"/>
                </a:lnSpc>
              </a:pPr>
              <a:r>
                <a:rPr lang="en-US" sz="2799">
                  <a:solidFill>
                    <a:srgbClr val="2E2E2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Cette approche permet de détecter les menaces </a:t>
              </a:r>
              <a:r>
                <a:rPr lang="en-US" sz="2799" b="1">
                  <a:solidFill>
                    <a:srgbClr val="2E2E2E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inconnues</a:t>
              </a:r>
              <a:r>
                <a:rPr lang="en-US" sz="2799">
                  <a:solidFill>
                    <a:srgbClr val="2E2E2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et les </a:t>
              </a:r>
              <a:r>
                <a:rPr lang="en-US" sz="2799" b="1">
                  <a:solidFill>
                    <a:srgbClr val="2E2E2E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attaques internes</a:t>
              </a:r>
              <a:r>
                <a:rPr lang="en-US" sz="2799">
                  <a:solidFill>
                    <a:srgbClr val="2E2E2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avant qu'elles ne causent des dommages significatifs.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10758" y="5886895"/>
            <a:ext cx="7721089" cy="2489929"/>
            <a:chOff x="0" y="0"/>
            <a:chExt cx="10294785" cy="33199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294747" cy="3319906"/>
            </a:xfrm>
            <a:custGeom>
              <a:avLst/>
              <a:gdLst/>
              <a:ahLst/>
              <a:cxnLst/>
              <a:rect l="l" t="t" r="r" b="b"/>
              <a:pathLst>
                <a:path w="10294747" h="3319906">
                  <a:moveTo>
                    <a:pt x="0" y="138279"/>
                  </a:moveTo>
                  <a:cubicBezTo>
                    <a:pt x="0" y="61912"/>
                    <a:pt x="136525" y="0"/>
                    <a:pt x="304927" y="0"/>
                  </a:cubicBezTo>
                  <a:lnTo>
                    <a:pt x="9989820" y="0"/>
                  </a:lnTo>
                  <a:cubicBezTo>
                    <a:pt x="10158222" y="0"/>
                    <a:pt x="10294747" y="61912"/>
                    <a:pt x="10294747" y="138279"/>
                  </a:cubicBezTo>
                  <a:lnTo>
                    <a:pt x="10294747" y="3181627"/>
                  </a:lnTo>
                  <a:cubicBezTo>
                    <a:pt x="10294747" y="3257994"/>
                    <a:pt x="10158222" y="3319906"/>
                    <a:pt x="9989820" y="3319906"/>
                  </a:cubicBezTo>
                  <a:lnTo>
                    <a:pt x="304927" y="3319906"/>
                  </a:lnTo>
                  <a:cubicBezTo>
                    <a:pt x="136525" y="3319906"/>
                    <a:pt x="0" y="3257994"/>
                    <a:pt x="0" y="3181627"/>
                  </a:cubicBezTo>
                  <a:close/>
                </a:path>
              </a:pathLst>
            </a:custGeom>
            <a:solidFill>
              <a:srgbClr val="00AEEF">
                <a:alpha val="78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/>
          <p:cNvSpPr/>
          <p:nvPr/>
        </p:nvSpPr>
        <p:spPr>
          <a:xfrm>
            <a:off x="2719079" y="3117032"/>
            <a:ext cx="5304446" cy="1193500"/>
          </a:xfrm>
          <a:custGeom>
            <a:avLst/>
            <a:gdLst/>
            <a:ahLst/>
            <a:cxnLst/>
            <a:rect l="l" t="t" r="r" b="b"/>
            <a:pathLst>
              <a:path w="5304446" h="1193500">
                <a:moveTo>
                  <a:pt x="0" y="0"/>
                </a:moveTo>
                <a:lnTo>
                  <a:pt x="5304446" y="0"/>
                </a:lnTo>
                <a:lnTo>
                  <a:pt x="5304446" y="1193500"/>
                </a:lnTo>
                <a:lnTo>
                  <a:pt x="0" y="119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171575"/>
            <a:ext cx="18455297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CONCLUSION 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10352321" y="6776553"/>
            <a:ext cx="5304446" cy="1193500"/>
          </a:xfrm>
          <a:custGeom>
            <a:avLst/>
            <a:gdLst/>
            <a:ahLst/>
            <a:cxnLst/>
            <a:rect l="l" t="t" r="r" b="b"/>
            <a:pathLst>
              <a:path w="5304446" h="1193500">
                <a:moveTo>
                  <a:pt x="5304446" y="0"/>
                </a:moveTo>
                <a:lnTo>
                  <a:pt x="0" y="0"/>
                </a:lnTo>
                <a:lnTo>
                  <a:pt x="0" y="1193501"/>
                </a:lnTo>
                <a:lnTo>
                  <a:pt x="5304446" y="1193501"/>
                </a:lnTo>
                <a:lnTo>
                  <a:pt x="530444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28725"/>
            <a:ext cx="9167258" cy="385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-339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MERCI POUR VOTRE ATTENTION</a:t>
            </a: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6566875" y="3232452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1"/>
                </a:lnTo>
                <a:lnTo>
                  <a:pt x="0" y="8846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919" y="1455797"/>
            <a:ext cx="18241081" cy="702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endParaRPr/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Aujourd’hui, les systèmes informatiques produisent énormément de logs de sécurité, ce qui rend leur exploitation de plus en plus complexe pour les équipes de sécurité.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Parmi ces logs, il devient difficile de repérer ce qui est réellement suspect, surtout quand les attaques ressemblent à un comportement normal.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Pour cela, nous combinons Wazuh pour la collecte et la visualisation des logs, avec le Machine Learning pour détecter automatiquement les comportements anormaux.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Dans ce projet, nous avons choisi de nous concentrer sur</a:t>
            </a:r>
            <a:r>
              <a:rPr lang="en-US" sz="2499" b="1">
                <a:solidFill>
                  <a:srgbClr val="2E2E2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l’approche UEBA</a:t>
            </a:r>
            <a:r>
              <a:rPr lang="en-US" sz="2499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, qui consiste à analyser le comportement des utilisateurs dans le temps afin d’identifier des déviations inhabituelles.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655512"/>
            <a:ext cx="4230994" cy="2379934"/>
          </a:xfrm>
          <a:custGeom>
            <a:avLst/>
            <a:gdLst/>
            <a:ahLst/>
            <a:cxnLst/>
            <a:rect l="l" t="t" r="r" b="b"/>
            <a:pathLst>
              <a:path w="4230994" h="2379934">
                <a:moveTo>
                  <a:pt x="0" y="0"/>
                </a:moveTo>
                <a:lnTo>
                  <a:pt x="4230994" y="0"/>
                </a:lnTo>
                <a:lnTo>
                  <a:pt x="4230994" y="2379934"/>
                </a:lnTo>
                <a:lnTo>
                  <a:pt x="0" y="2379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97241" y="7655512"/>
            <a:ext cx="4254508" cy="2393870"/>
          </a:xfrm>
          <a:custGeom>
            <a:avLst/>
            <a:gdLst/>
            <a:ahLst/>
            <a:cxnLst/>
            <a:rect l="l" t="t" r="r" b="b"/>
            <a:pathLst>
              <a:path w="4254508" h="2393870">
                <a:moveTo>
                  <a:pt x="0" y="0"/>
                </a:moveTo>
                <a:lnTo>
                  <a:pt x="4254507" y="0"/>
                </a:lnTo>
                <a:lnTo>
                  <a:pt x="4254507" y="2393870"/>
                </a:lnTo>
                <a:lnTo>
                  <a:pt x="0" y="239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62246" y="7655512"/>
            <a:ext cx="4448475" cy="2379934"/>
          </a:xfrm>
          <a:custGeom>
            <a:avLst/>
            <a:gdLst/>
            <a:ahLst/>
            <a:cxnLst/>
            <a:rect l="l" t="t" r="r" b="b"/>
            <a:pathLst>
              <a:path w="4448475" h="2379934">
                <a:moveTo>
                  <a:pt x="0" y="0"/>
                </a:moveTo>
                <a:lnTo>
                  <a:pt x="4448475" y="0"/>
                </a:lnTo>
                <a:lnTo>
                  <a:pt x="4448475" y="2379934"/>
                </a:lnTo>
                <a:lnTo>
                  <a:pt x="0" y="23799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9175" y="341372"/>
            <a:ext cx="11339643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INTRODUCTION :</a:t>
            </a:r>
          </a:p>
        </p:txBody>
      </p:sp>
      <p:sp>
        <p:nvSpPr>
          <p:cNvPr id="8" name="Freeform 8"/>
          <p:cNvSpPr/>
          <p:nvPr/>
        </p:nvSpPr>
        <p:spPr>
          <a:xfrm rot="-1625759">
            <a:off x="8730704" y="-5696014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900" y="462906"/>
            <a:ext cx="16873449" cy="652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endParaRPr/>
          </a:p>
          <a:p>
            <a:pPr algn="l">
              <a:lnSpc>
                <a:spcPts val="3999"/>
              </a:lnSpc>
            </a:pPr>
            <a:endParaRPr/>
          </a:p>
          <a:p>
            <a:pPr algn="l">
              <a:lnSpc>
                <a:spcPts val="3999"/>
              </a:lnSpc>
            </a:pPr>
            <a:endParaRPr/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Les solutions de sécurité traditionnelles reposent principalement sur des règles et l’analyse d’événements isolés, ce qui limite leur capacité à détecter des attaques discrètes.</a:t>
            </a: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De plus en plus d’attaques utilisent des identifiants légitimes, rendant les </a:t>
            </a:r>
            <a:r>
              <a:rPr lang="en-US" sz="2499" b="1">
                <a:solidFill>
                  <a:srgbClr val="2E2E2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comportements malveillants</a:t>
            </a:r>
            <a:r>
              <a:rPr lang="en-US" sz="2499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difficiles à distinguer d’une activité normale.</a:t>
            </a: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Dans ce contexte, il devient essentiel d’analyser le comportement des utilisateurs dans le temps afin d’identifier des déviations anormales et d’améliorer la détection des incidents de sécurité.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Freeform 3"/>
          <p:cNvSpPr/>
          <p:nvPr/>
        </p:nvSpPr>
        <p:spPr>
          <a:xfrm rot="-1625759">
            <a:off x="14403267" y="1238002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8" y="0"/>
                </a:lnTo>
                <a:lnTo>
                  <a:pt x="10884488" y="8846121"/>
                </a:lnTo>
                <a:lnTo>
                  <a:pt x="0" y="8846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17265" y="5514571"/>
            <a:ext cx="7450842" cy="4234756"/>
          </a:xfrm>
          <a:custGeom>
            <a:avLst/>
            <a:gdLst/>
            <a:ahLst/>
            <a:cxnLst/>
            <a:rect l="l" t="t" r="r" b="b"/>
            <a:pathLst>
              <a:path w="7450842" h="4234756">
                <a:moveTo>
                  <a:pt x="0" y="0"/>
                </a:moveTo>
                <a:lnTo>
                  <a:pt x="7450842" y="0"/>
                </a:lnTo>
                <a:lnTo>
                  <a:pt x="7450842" y="4234756"/>
                </a:lnTo>
                <a:lnTo>
                  <a:pt x="0" y="4234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9175" y="341372"/>
            <a:ext cx="11339643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PROBLÉMATIQUE : </a:t>
            </a:r>
          </a:p>
        </p:txBody>
      </p:sp>
      <p:sp>
        <p:nvSpPr>
          <p:cNvPr id="6" name="Freeform 6"/>
          <p:cNvSpPr/>
          <p:nvPr/>
        </p:nvSpPr>
        <p:spPr>
          <a:xfrm rot="-1625759">
            <a:off x="-5123069" y="4596954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1"/>
                </a:lnTo>
                <a:lnTo>
                  <a:pt x="0" y="8846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5690637" y="-3861861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9293">
            <a:off x="14228540" y="-834348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377564"/>
            <a:ext cx="7733043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OBJECTIF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2372" y="3039109"/>
            <a:ext cx="14384837" cy="476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3399" b="1">
                <a:solidFill>
                  <a:srgbClr val="2E2E2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L’objectif de ce projet est d’analyser les comportements des utilisateurs à partir des logs de sécurité afin de détecter des activités anormales. Pour cela, nous combinons Wazuh pour l’analyse des logs et le Machine Learning pour automatiser la détection.</a:t>
            </a:r>
          </a:p>
          <a:p>
            <a:pPr algn="l">
              <a:lnSpc>
                <a:spcPts val="5439"/>
              </a:lnSpc>
            </a:pPr>
            <a:endParaRPr lang="en-US" sz="3399" b="1">
              <a:solidFill>
                <a:srgbClr val="2E2E2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5439"/>
              </a:lnSpc>
            </a:pPr>
            <a:endParaRPr lang="en-US" sz="3399" b="1">
              <a:solidFill>
                <a:srgbClr val="2E2E2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777887" y="-261200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4611" y="796386"/>
            <a:ext cx="11704715" cy="234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 DATASET :</a:t>
            </a:r>
          </a:p>
          <a:p>
            <a:pPr algn="l">
              <a:lnSpc>
                <a:spcPts val="9000"/>
              </a:lnSpc>
            </a:pPr>
            <a:endParaRPr lang="en-US" sz="9000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4611" y="2251075"/>
            <a:ext cx="13958209" cy="854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endParaRPr/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</a:pPr>
            <a:r>
              <a:rPr lang="en-US" sz="2499" b="1">
                <a:solidFill>
                  <a:srgbClr val="2E2E2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 dataset est composée de logs de sécurité simulés, représentant des événements d’authentification et de connexion.</a:t>
            </a: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</a:pPr>
            <a:r>
              <a:rPr lang="en-US" sz="2499" b="1">
                <a:solidFill>
                  <a:srgbClr val="2E2E2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Chaque ligne correspond à un événement utilisateur (connexion réussie ou échouée).</a:t>
            </a: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</a:pPr>
            <a:r>
              <a:rPr lang="en-US" sz="2499" b="1">
                <a:solidFill>
                  <a:srgbClr val="2E2E2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Les données contiennent des informations comportementales telles que :</a:t>
            </a:r>
          </a:p>
          <a:p>
            <a:pPr algn="l">
              <a:lnSpc>
                <a:spcPts val="3999"/>
              </a:lnSpc>
            </a:pPr>
            <a:endParaRPr lang="en-US" sz="2499" b="1">
              <a:solidFill>
                <a:srgbClr val="2E2E2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079499" lvl="2" indent="-359833" algn="l">
              <a:lnSpc>
                <a:spcPts val="3999"/>
              </a:lnSpc>
              <a:buFont typeface="Arial"/>
              <a:buChar char="⚬"/>
            </a:pPr>
            <a:r>
              <a:rPr lang="en-US" sz="2499" b="1">
                <a:solidFill>
                  <a:srgbClr val="2E2E2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Identifiant utilisateur</a:t>
            </a:r>
          </a:p>
          <a:p>
            <a:pPr marL="1079499" lvl="2" indent="-359833" algn="l">
              <a:lnSpc>
                <a:spcPts val="3999"/>
              </a:lnSpc>
              <a:buFont typeface="Arial"/>
              <a:buChar char="⚬"/>
            </a:pPr>
            <a:r>
              <a:rPr lang="en-US" sz="2499" b="1">
                <a:solidFill>
                  <a:srgbClr val="2E2E2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Date et heure de la connexion</a:t>
            </a:r>
          </a:p>
          <a:p>
            <a:pPr marL="1079499" lvl="2" indent="-359833" algn="l">
              <a:lnSpc>
                <a:spcPts val="3999"/>
              </a:lnSpc>
              <a:buFont typeface="Arial"/>
              <a:buChar char="⚬"/>
            </a:pPr>
            <a:r>
              <a:rPr lang="en-US" sz="2499" b="1">
                <a:solidFill>
                  <a:srgbClr val="2E2E2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Adresse IP source</a:t>
            </a:r>
          </a:p>
          <a:p>
            <a:pPr marL="1079499" lvl="2" indent="-359833" algn="l">
              <a:lnSpc>
                <a:spcPts val="3999"/>
              </a:lnSpc>
              <a:buFont typeface="Arial"/>
              <a:buChar char="⚬"/>
            </a:pPr>
            <a:r>
              <a:rPr lang="en-US" sz="2499" b="1">
                <a:solidFill>
                  <a:srgbClr val="2E2E2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Résultat de l’authentification (succès / échec)</a:t>
            </a:r>
          </a:p>
          <a:p>
            <a:pPr marL="1079499" lvl="2" indent="-359833" algn="l">
              <a:lnSpc>
                <a:spcPts val="3999"/>
              </a:lnSpc>
              <a:buFont typeface="Arial"/>
              <a:buChar char="⚬"/>
            </a:pPr>
            <a:r>
              <a:rPr lang="en-US" sz="2499" b="1">
                <a:solidFill>
                  <a:srgbClr val="2E2E2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Méthode d’authentification (ssh, web, local)</a:t>
            </a:r>
          </a:p>
          <a:p>
            <a:pPr algn="l">
              <a:lnSpc>
                <a:spcPts val="3999"/>
              </a:lnSpc>
            </a:pPr>
            <a:endParaRPr lang="en-US" sz="2499" b="1">
              <a:solidFill>
                <a:srgbClr val="2E2E2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999"/>
              </a:lnSpc>
            </a:pPr>
            <a:endParaRPr lang="en-US" sz="2499" b="1">
              <a:solidFill>
                <a:srgbClr val="2E2E2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999"/>
              </a:lnSpc>
            </a:pPr>
            <a:endParaRPr lang="en-US" sz="2499" b="1">
              <a:solidFill>
                <a:srgbClr val="2E2E2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999"/>
              </a:lnSpc>
            </a:pPr>
            <a:endParaRPr lang="en-US" sz="2499" b="1">
              <a:solidFill>
                <a:srgbClr val="2E2E2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999"/>
              </a:lnSpc>
            </a:pPr>
            <a:endParaRPr lang="en-US" sz="2499" b="1">
              <a:solidFill>
                <a:srgbClr val="2E2E2E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Freeform 5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825" y="9066870"/>
            <a:ext cx="18204351" cy="382861"/>
          </a:xfrm>
          <a:custGeom>
            <a:avLst/>
            <a:gdLst/>
            <a:ahLst/>
            <a:cxnLst/>
            <a:rect l="l" t="t" r="r" b="b"/>
            <a:pathLst>
              <a:path w="18204351" h="382861">
                <a:moveTo>
                  <a:pt x="0" y="0"/>
                </a:moveTo>
                <a:lnTo>
                  <a:pt x="18204350" y="0"/>
                </a:lnTo>
                <a:lnTo>
                  <a:pt x="18204350" y="382860"/>
                </a:lnTo>
                <a:lnTo>
                  <a:pt x="0" y="382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19" r="-4098" b="-466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99133" y="1392824"/>
            <a:ext cx="3505370" cy="6630537"/>
          </a:xfrm>
          <a:custGeom>
            <a:avLst/>
            <a:gdLst/>
            <a:ahLst/>
            <a:cxnLst/>
            <a:rect l="l" t="t" r="r" b="b"/>
            <a:pathLst>
              <a:path w="3505370" h="6630537">
                <a:moveTo>
                  <a:pt x="0" y="0"/>
                </a:moveTo>
                <a:lnTo>
                  <a:pt x="3505370" y="0"/>
                </a:lnTo>
                <a:lnTo>
                  <a:pt x="3505370" y="6630537"/>
                </a:lnTo>
                <a:lnTo>
                  <a:pt x="0" y="6630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4576" r="-4457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0291" y="3644551"/>
            <a:ext cx="1817821" cy="1817821"/>
          </a:xfrm>
          <a:custGeom>
            <a:avLst/>
            <a:gdLst/>
            <a:ahLst/>
            <a:cxnLst/>
            <a:rect l="l" t="t" r="r" b="b"/>
            <a:pathLst>
              <a:path w="1817821" h="1817821">
                <a:moveTo>
                  <a:pt x="0" y="0"/>
                </a:moveTo>
                <a:lnTo>
                  <a:pt x="1817821" y="0"/>
                </a:lnTo>
                <a:lnTo>
                  <a:pt x="1817821" y="1817822"/>
                </a:lnTo>
                <a:lnTo>
                  <a:pt x="0" y="181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82685" y="4257879"/>
            <a:ext cx="2312502" cy="591166"/>
            <a:chOff x="0" y="0"/>
            <a:chExt cx="2279012" cy="5826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9012" cy="582604"/>
            </a:xfrm>
            <a:custGeom>
              <a:avLst/>
              <a:gdLst/>
              <a:ahLst/>
              <a:cxnLst/>
              <a:rect l="l" t="t" r="r" b="b"/>
              <a:pathLst>
                <a:path w="2279012" h="582604">
                  <a:moveTo>
                    <a:pt x="2279012" y="291302"/>
                  </a:moveTo>
                  <a:lnTo>
                    <a:pt x="1872612" y="0"/>
                  </a:lnTo>
                  <a:lnTo>
                    <a:pt x="1872612" y="203200"/>
                  </a:lnTo>
                  <a:lnTo>
                    <a:pt x="0" y="203200"/>
                  </a:lnTo>
                  <a:lnTo>
                    <a:pt x="0" y="379404"/>
                  </a:lnTo>
                  <a:lnTo>
                    <a:pt x="1872612" y="379404"/>
                  </a:lnTo>
                  <a:lnTo>
                    <a:pt x="1872612" y="582604"/>
                  </a:lnTo>
                  <a:lnTo>
                    <a:pt x="2279012" y="291302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27000"/>
              <a:ext cx="2177412" cy="252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195187" y="4096572"/>
            <a:ext cx="2960869" cy="988930"/>
          </a:xfrm>
          <a:custGeom>
            <a:avLst/>
            <a:gdLst/>
            <a:ahLst/>
            <a:cxnLst/>
            <a:rect l="l" t="t" r="r" b="b"/>
            <a:pathLst>
              <a:path w="2960869" h="988930">
                <a:moveTo>
                  <a:pt x="0" y="0"/>
                </a:moveTo>
                <a:lnTo>
                  <a:pt x="2960869" y="0"/>
                </a:lnTo>
                <a:lnTo>
                  <a:pt x="2960869" y="988930"/>
                </a:lnTo>
                <a:lnTo>
                  <a:pt x="0" y="988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31914" y="4049666"/>
            <a:ext cx="4250600" cy="1093834"/>
          </a:xfrm>
          <a:custGeom>
            <a:avLst/>
            <a:gdLst/>
            <a:ahLst/>
            <a:cxnLst/>
            <a:rect l="l" t="t" r="r" b="b"/>
            <a:pathLst>
              <a:path w="4250600" h="1093834">
                <a:moveTo>
                  <a:pt x="0" y="0"/>
                </a:moveTo>
                <a:lnTo>
                  <a:pt x="4250600" y="0"/>
                </a:lnTo>
                <a:lnTo>
                  <a:pt x="4250600" y="1093834"/>
                </a:lnTo>
                <a:lnTo>
                  <a:pt x="0" y="1093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619411" y="4257879"/>
            <a:ext cx="2312502" cy="591166"/>
            <a:chOff x="0" y="0"/>
            <a:chExt cx="2279012" cy="5826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9012" cy="582604"/>
            </a:xfrm>
            <a:custGeom>
              <a:avLst/>
              <a:gdLst/>
              <a:ahLst/>
              <a:cxnLst/>
              <a:rect l="l" t="t" r="r" b="b"/>
              <a:pathLst>
                <a:path w="2279012" h="582604">
                  <a:moveTo>
                    <a:pt x="2279012" y="291302"/>
                  </a:moveTo>
                  <a:lnTo>
                    <a:pt x="1872612" y="0"/>
                  </a:lnTo>
                  <a:lnTo>
                    <a:pt x="1872612" y="203200"/>
                  </a:lnTo>
                  <a:lnTo>
                    <a:pt x="0" y="203200"/>
                  </a:lnTo>
                  <a:lnTo>
                    <a:pt x="0" y="379404"/>
                  </a:lnTo>
                  <a:lnTo>
                    <a:pt x="1872612" y="379404"/>
                  </a:lnTo>
                  <a:lnTo>
                    <a:pt x="1872612" y="582604"/>
                  </a:lnTo>
                  <a:lnTo>
                    <a:pt x="2279012" y="291302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27000"/>
              <a:ext cx="2177412" cy="252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6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182514" y="6370668"/>
            <a:ext cx="3359933" cy="3015540"/>
          </a:xfrm>
          <a:custGeom>
            <a:avLst/>
            <a:gdLst/>
            <a:ahLst/>
            <a:cxnLst/>
            <a:rect l="l" t="t" r="r" b="b"/>
            <a:pathLst>
              <a:path w="3359933" h="3015540">
                <a:moveTo>
                  <a:pt x="0" y="0"/>
                </a:moveTo>
                <a:lnTo>
                  <a:pt x="3359933" y="0"/>
                </a:lnTo>
                <a:lnTo>
                  <a:pt x="3359933" y="3015540"/>
                </a:lnTo>
                <a:lnTo>
                  <a:pt x="0" y="30155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26518" y="736136"/>
            <a:ext cx="1170471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9"/>
              </a:lnSpc>
            </a:pPr>
            <a:r>
              <a:rPr lang="en-US" sz="7499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LE FLUX :</a:t>
            </a:r>
          </a:p>
        </p:txBody>
      </p:sp>
      <p:grpSp>
        <p:nvGrpSpPr>
          <p:cNvPr id="13" name="Group 13"/>
          <p:cNvGrpSpPr/>
          <p:nvPr/>
        </p:nvGrpSpPr>
        <p:grpSpPr>
          <a:xfrm rot="5337366">
            <a:off x="14980545" y="5096515"/>
            <a:ext cx="1885041" cy="662672"/>
            <a:chOff x="0" y="0"/>
            <a:chExt cx="1657281" cy="58260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57281" cy="582604"/>
            </a:xfrm>
            <a:custGeom>
              <a:avLst/>
              <a:gdLst/>
              <a:ahLst/>
              <a:cxnLst/>
              <a:rect l="l" t="t" r="r" b="b"/>
              <a:pathLst>
                <a:path w="1657281" h="582604">
                  <a:moveTo>
                    <a:pt x="1657281" y="291302"/>
                  </a:moveTo>
                  <a:lnTo>
                    <a:pt x="1250881" y="0"/>
                  </a:lnTo>
                  <a:lnTo>
                    <a:pt x="1250881" y="203200"/>
                  </a:lnTo>
                  <a:lnTo>
                    <a:pt x="0" y="203200"/>
                  </a:lnTo>
                  <a:lnTo>
                    <a:pt x="0" y="379404"/>
                  </a:lnTo>
                  <a:lnTo>
                    <a:pt x="1250881" y="379404"/>
                  </a:lnTo>
                  <a:lnTo>
                    <a:pt x="1250881" y="582604"/>
                  </a:lnTo>
                  <a:lnTo>
                    <a:pt x="1657281" y="291302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27000"/>
              <a:ext cx="1555681" cy="252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182514" y="4484997"/>
            <a:ext cx="1830917" cy="223173"/>
            <a:chOff x="0" y="0"/>
            <a:chExt cx="795652" cy="9698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95652" cy="96983"/>
            </a:xfrm>
            <a:custGeom>
              <a:avLst/>
              <a:gdLst/>
              <a:ahLst/>
              <a:cxnLst/>
              <a:rect l="l" t="t" r="r" b="b"/>
              <a:pathLst>
                <a:path w="795652" h="96983">
                  <a:moveTo>
                    <a:pt x="592452" y="0"/>
                  </a:moveTo>
                  <a:lnTo>
                    <a:pt x="0" y="0"/>
                  </a:lnTo>
                  <a:lnTo>
                    <a:pt x="0" y="96983"/>
                  </a:lnTo>
                  <a:lnTo>
                    <a:pt x="592452" y="96983"/>
                  </a:lnTo>
                  <a:lnTo>
                    <a:pt x="795652" y="48492"/>
                  </a:lnTo>
                  <a:lnTo>
                    <a:pt x="592452" y="0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681352" cy="135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14182514" y="4479450"/>
            <a:ext cx="1830917" cy="223173"/>
            <a:chOff x="0" y="0"/>
            <a:chExt cx="795652" cy="969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95652" cy="96983"/>
            </a:xfrm>
            <a:custGeom>
              <a:avLst/>
              <a:gdLst/>
              <a:ahLst/>
              <a:cxnLst/>
              <a:rect l="l" t="t" r="r" b="b"/>
              <a:pathLst>
                <a:path w="795652" h="96983">
                  <a:moveTo>
                    <a:pt x="592452" y="0"/>
                  </a:moveTo>
                  <a:lnTo>
                    <a:pt x="0" y="0"/>
                  </a:lnTo>
                  <a:lnTo>
                    <a:pt x="0" y="96983"/>
                  </a:lnTo>
                  <a:lnTo>
                    <a:pt x="592452" y="96983"/>
                  </a:lnTo>
                  <a:lnTo>
                    <a:pt x="795652" y="48492"/>
                  </a:lnTo>
                  <a:lnTo>
                    <a:pt x="592452" y="0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681352" cy="135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10800000">
            <a:off x="5134561" y="7766852"/>
            <a:ext cx="9047953" cy="223173"/>
            <a:chOff x="0" y="0"/>
            <a:chExt cx="3931924" cy="9698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931924" cy="96983"/>
            </a:xfrm>
            <a:custGeom>
              <a:avLst/>
              <a:gdLst/>
              <a:ahLst/>
              <a:cxnLst/>
              <a:rect l="l" t="t" r="r" b="b"/>
              <a:pathLst>
                <a:path w="3931924" h="96983">
                  <a:moveTo>
                    <a:pt x="3728724" y="0"/>
                  </a:moveTo>
                  <a:lnTo>
                    <a:pt x="0" y="0"/>
                  </a:lnTo>
                  <a:lnTo>
                    <a:pt x="0" y="96983"/>
                  </a:lnTo>
                  <a:lnTo>
                    <a:pt x="3728724" y="96983"/>
                  </a:lnTo>
                  <a:lnTo>
                    <a:pt x="3931924" y="48492"/>
                  </a:lnTo>
                  <a:lnTo>
                    <a:pt x="3728724" y="0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3817624" cy="135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134561" y="7766852"/>
            <a:ext cx="9047953" cy="223173"/>
            <a:chOff x="0" y="0"/>
            <a:chExt cx="3931924" cy="9698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931924" cy="96983"/>
            </a:xfrm>
            <a:custGeom>
              <a:avLst/>
              <a:gdLst/>
              <a:ahLst/>
              <a:cxnLst/>
              <a:rect l="l" t="t" r="r" b="b"/>
              <a:pathLst>
                <a:path w="3931924" h="96983">
                  <a:moveTo>
                    <a:pt x="3728724" y="0"/>
                  </a:moveTo>
                  <a:lnTo>
                    <a:pt x="0" y="0"/>
                  </a:lnTo>
                  <a:lnTo>
                    <a:pt x="0" y="96983"/>
                  </a:lnTo>
                  <a:lnTo>
                    <a:pt x="3728724" y="96983"/>
                  </a:lnTo>
                  <a:lnTo>
                    <a:pt x="3931924" y="48492"/>
                  </a:lnTo>
                  <a:lnTo>
                    <a:pt x="3728724" y="0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3817624" cy="135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3703605" y="6048309"/>
            <a:ext cx="3054414" cy="655886"/>
            <a:chOff x="0" y="0"/>
            <a:chExt cx="2713147" cy="58260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713147" cy="582604"/>
            </a:xfrm>
            <a:custGeom>
              <a:avLst/>
              <a:gdLst/>
              <a:ahLst/>
              <a:cxnLst/>
              <a:rect l="l" t="t" r="r" b="b"/>
              <a:pathLst>
                <a:path w="2713147" h="582604">
                  <a:moveTo>
                    <a:pt x="2713147" y="291302"/>
                  </a:moveTo>
                  <a:lnTo>
                    <a:pt x="2306747" y="0"/>
                  </a:lnTo>
                  <a:lnTo>
                    <a:pt x="2306747" y="203200"/>
                  </a:lnTo>
                  <a:lnTo>
                    <a:pt x="0" y="203200"/>
                  </a:lnTo>
                  <a:lnTo>
                    <a:pt x="0" y="379404"/>
                  </a:lnTo>
                  <a:lnTo>
                    <a:pt x="2306747" y="379404"/>
                  </a:lnTo>
                  <a:lnTo>
                    <a:pt x="2306747" y="582604"/>
                  </a:lnTo>
                  <a:lnTo>
                    <a:pt x="2713147" y="291302"/>
                  </a:ln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127000"/>
              <a:ext cx="2611547" cy="252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6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8923" y="5386173"/>
            <a:ext cx="2408198" cy="1728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Logs / Dataset UEBA (événements de connexion)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537121" y="3386240"/>
            <a:ext cx="5994723" cy="871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Injection dans Wazuh / OpenSearch (stockage + indexation)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616551" y="3381165"/>
            <a:ext cx="6245929" cy="871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Dashboards Wazuh (visualisation et analyse exploratoire)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839864" y="4520383"/>
            <a:ext cx="2623953" cy="1300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Extraction des données vers Streamlit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624588" y="8158672"/>
            <a:ext cx="9379669" cy="44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Modèle Machine Learning (analyse → prédiction anomalie)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624588" y="8535011"/>
            <a:ext cx="8612907" cy="44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Résultats affichés dans Streamlit (table + graphiques)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534483" y="6029110"/>
            <a:ext cx="3968725" cy="44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 b="1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Envoi des résultats du ML</a:t>
            </a:r>
          </a:p>
        </p:txBody>
      </p:sp>
      <p:sp>
        <p:nvSpPr>
          <p:cNvPr id="38" name="Freeform 38"/>
          <p:cNvSpPr/>
          <p:nvPr/>
        </p:nvSpPr>
        <p:spPr>
          <a:xfrm>
            <a:off x="848292" y="7276620"/>
            <a:ext cx="601818" cy="601818"/>
          </a:xfrm>
          <a:custGeom>
            <a:avLst/>
            <a:gdLst/>
            <a:ahLst/>
            <a:cxnLst/>
            <a:rect l="l" t="t" r="r" b="b"/>
            <a:pathLst>
              <a:path w="601818" h="601818">
                <a:moveTo>
                  <a:pt x="0" y="0"/>
                </a:moveTo>
                <a:lnTo>
                  <a:pt x="601818" y="0"/>
                </a:lnTo>
                <a:lnTo>
                  <a:pt x="601818" y="601818"/>
                </a:lnTo>
                <a:lnTo>
                  <a:pt x="0" y="60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Freeform 39"/>
          <p:cNvSpPr/>
          <p:nvPr/>
        </p:nvSpPr>
        <p:spPr>
          <a:xfrm>
            <a:off x="5257845" y="2729458"/>
            <a:ext cx="601818" cy="601818"/>
          </a:xfrm>
          <a:custGeom>
            <a:avLst/>
            <a:gdLst/>
            <a:ahLst/>
            <a:cxnLst/>
            <a:rect l="l" t="t" r="r" b="b"/>
            <a:pathLst>
              <a:path w="601818" h="601818">
                <a:moveTo>
                  <a:pt x="0" y="0"/>
                </a:moveTo>
                <a:lnTo>
                  <a:pt x="601818" y="0"/>
                </a:lnTo>
                <a:lnTo>
                  <a:pt x="601818" y="601818"/>
                </a:lnTo>
                <a:lnTo>
                  <a:pt x="0" y="60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0" name="Freeform 40"/>
          <p:cNvSpPr/>
          <p:nvPr/>
        </p:nvSpPr>
        <p:spPr>
          <a:xfrm>
            <a:off x="12438607" y="2729458"/>
            <a:ext cx="601818" cy="601818"/>
          </a:xfrm>
          <a:custGeom>
            <a:avLst/>
            <a:gdLst/>
            <a:ahLst/>
            <a:cxnLst/>
            <a:rect l="l" t="t" r="r" b="b"/>
            <a:pathLst>
              <a:path w="601818" h="601818">
                <a:moveTo>
                  <a:pt x="0" y="0"/>
                </a:moveTo>
                <a:lnTo>
                  <a:pt x="601818" y="0"/>
                </a:lnTo>
                <a:lnTo>
                  <a:pt x="601818" y="601818"/>
                </a:lnTo>
                <a:lnTo>
                  <a:pt x="0" y="60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1" name="Freeform 41"/>
          <p:cNvSpPr/>
          <p:nvPr/>
        </p:nvSpPr>
        <p:spPr>
          <a:xfrm>
            <a:off x="16940629" y="3951644"/>
            <a:ext cx="601818" cy="601818"/>
          </a:xfrm>
          <a:custGeom>
            <a:avLst/>
            <a:gdLst/>
            <a:ahLst/>
            <a:cxnLst/>
            <a:rect l="l" t="t" r="r" b="b"/>
            <a:pathLst>
              <a:path w="601818" h="601818">
                <a:moveTo>
                  <a:pt x="0" y="0"/>
                </a:moveTo>
                <a:lnTo>
                  <a:pt x="601818" y="0"/>
                </a:lnTo>
                <a:lnTo>
                  <a:pt x="601818" y="601818"/>
                </a:lnTo>
                <a:lnTo>
                  <a:pt x="0" y="60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2" name="Freeform 42"/>
          <p:cNvSpPr/>
          <p:nvPr/>
        </p:nvSpPr>
        <p:spPr>
          <a:xfrm>
            <a:off x="8775662" y="9085299"/>
            <a:ext cx="601818" cy="601818"/>
          </a:xfrm>
          <a:custGeom>
            <a:avLst/>
            <a:gdLst/>
            <a:ahLst/>
            <a:cxnLst/>
            <a:rect l="l" t="t" r="r" b="b"/>
            <a:pathLst>
              <a:path w="601818" h="601818">
                <a:moveTo>
                  <a:pt x="0" y="0"/>
                </a:moveTo>
                <a:lnTo>
                  <a:pt x="601819" y="0"/>
                </a:lnTo>
                <a:lnTo>
                  <a:pt x="601819" y="601818"/>
                </a:lnTo>
                <a:lnTo>
                  <a:pt x="0" y="60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3" name="Freeform 43"/>
          <p:cNvSpPr/>
          <p:nvPr/>
        </p:nvSpPr>
        <p:spPr>
          <a:xfrm>
            <a:off x="9658537" y="5987808"/>
            <a:ext cx="601818" cy="601818"/>
          </a:xfrm>
          <a:custGeom>
            <a:avLst/>
            <a:gdLst/>
            <a:ahLst/>
            <a:cxnLst/>
            <a:rect l="l" t="t" r="r" b="b"/>
            <a:pathLst>
              <a:path w="601818" h="601818">
                <a:moveTo>
                  <a:pt x="0" y="0"/>
                </a:moveTo>
                <a:lnTo>
                  <a:pt x="601819" y="0"/>
                </a:lnTo>
                <a:lnTo>
                  <a:pt x="601819" y="601818"/>
                </a:lnTo>
                <a:lnTo>
                  <a:pt x="0" y="60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4" name="TextBox 44"/>
          <p:cNvSpPr txBox="1"/>
          <p:nvPr/>
        </p:nvSpPr>
        <p:spPr>
          <a:xfrm>
            <a:off x="706608" y="7228026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116161" y="2680864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296922" y="2698946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6798944" y="3908376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618021" y="9054787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516853" y="5939214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7655078" y="-131430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46949" y="2606691"/>
            <a:ext cx="5013819" cy="4387092"/>
          </a:xfrm>
          <a:custGeom>
            <a:avLst/>
            <a:gdLst/>
            <a:ahLst/>
            <a:cxnLst/>
            <a:rect l="l" t="t" r="r" b="b"/>
            <a:pathLst>
              <a:path w="5013819" h="4387092">
                <a:moveTo>
                  <a:pt x="0" y="0"/>
                </a:moveTo>
                <a:lnTo>
                  <a:pt x="5013819" y="0"/>
                </a:lnTo>
                <a:lnTo>
                  <a:pt x="5013819" y="4387092"/>
                </a:lnTo>
                <a:lnTo>
                  <a:pt x="0" y="4387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171575"/>
            <a:ext cx="18455297" cy="269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ANALYSE CÔTÉ WAZUH</a:t>
            </a:r>
          </a:p>
          <a:p>
            <a:pPr algn="l">
              <a:lnSpc>
                <a:spcPts val="6999"/>
              </a:lnSpc>
            </a:pPr>
            <a:endParaRPr lang="en-US" sz="6999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algn="l">
              <a:lnSpc>
                <a:spcPts val="6999"/>
              </a:lnSpc>
            </a:pPr>
            <a:endParaRPr lang="en-US" sz="6999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17923" y="3399142"/>
            <a:ext cx="12796093" cy="3014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5396" lvl="1" indent="-262698" algn="l">
              <a:lnSpc>
                <a:spcPts val="3406"/>
              </a:lnSpc>
              <a:buFont typeface="Arial"/>
              <a:buChar char="•"/>
            </a:pPr>
            <a:r>
              <a:rPr lang="en-US" sz="243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Wazuh est une plateforme open-source de sécurité</a:t>
            </a:r>
          </a:p>
          <a:p>
            <a:pPr algn="l">
              <a:lnSpc>
                <a:spcPts val="3406"/>
              </a:lnSpc>
            </a:pPr>
            <a:endParaRPr lang="en-US" sz="2433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25396" lvl="1" indent="-262698" algn="l">
              <a:lnSpc>
                <a:spcPts val="3406"/>
              </a:lnSpc>
              <a:buFont typeface="Arial"/>
              <a:buChar char="•"/>
            </a:pPr>
            <a:r>
              <a:rPr lang="en-US" sz="243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Elle permet la collecte, l’analyse et la corrélation des logs</a:t>
            </a:r>
          </a:p>
          <a:p>
            <a:pPr algn="l">
              <a:lnSpc>
                <a:spcPts val="3406"/>
              </a:lnSpc>
            </a:pPr>
            <a:endParaRPr lang="en-US" sz="2433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25396" lvl="1" indent="-262698" algn="l">
              <a:lnSpc>
                <a:spcPts val="3406"/>
              </a:lnSpc>
              <a:buFont typeface="Arial"/>
              <a:buChar char="•"/>
            </a:pPr>
            <a:r>
              <a:rPr lang="en-US" sz="243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Elle est utilisée pour la détection d’incidents et le monitoring de sécurité</a:t>
            </a:r>
          </a:p>
          <a:p>
            <a:pPr algn="l">
              <a:lnSpc>
                <a:spcPts val="3406"/>
              </a:lnSpc>
            </a:pPr>
            <a:endParaRPr lang="en-US" sz="2433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25396" lvl="1" indent="-262698" algn="l">
              <a:lnSpc>
                <a:spcPts val="3406"/>
              </a:lnSpc>
              <a:buFont typeface="Arial"/>
              <a:buChar char="•"/>
            </a:pPr>
            <a:r>
              <a:rPr lang="en-US" sz="243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Elle s’appuie sur OpenSearch pour le stockage et la visualisation des données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51087"/>
            <a:ext cx="4348162" cy="62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6"/>
              </a:lnSpc>
              <a:spcBef>
                <a:spcPct val="0"/>
              </a:spcBef>
            </a:pPr>
            <a:r>
              <a:rPr lang="en-US" sz="3533" b="1">
                <a:solidFill>
                  <a:srgbClr val="00569E"/>
                </a:solidFill>
                <a:latin typeface="Poppins Bold"/>
                <a:ea typeface="Poppins Bold"/>
                <a:cs typeface="Poppins Bold"/>
                <a:sym typeface="Poppins Bold"/>
              </a:rPr>
              <a:t>C’est quoi Wazuh 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5430" y="6645593"/>
            <a:ext cx="8748570" cy="601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6"/>
              </a:lnSpc>
              <a:spcBef>
                <a:spcPct val="0"/>
              </a:spcBef>
            </a:pPr>
            <a:r>
              <a:rPr lang="en-US" sz="3333" b="1">
                <a:solidFill>
                  <a:srgbClr val="00569E"/>
                </a:solidFill>
                <a:latin typeface="Poppins Bold"/>
                <a:ea typeface="Poppins Bold"/>
                <a:cs typeface="Poppins Bold"/>
                <a:sym typeface="Poppins Bold"/>
              </a:rPr>
              <a:t>Analyse des données dans Wazuh: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7923" y="7494373"/>
            <a:ext cx="11635011" cy="1300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5396" lvl="1" indent="-262698" algn="l">
              <a:lnSpc>
                <a:spcPts val="3406"/>
              </a:lnSpc>
              <a:buFont typeface="Arial"/>
              <a:buChar char="•"/>
            </a:pPr>
            <a:r>
              <a:rPr lang="en-US" sz="243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Indexation des données UEBA dans Wazuh</a:t>
            </a:r>
          </a:p>
          <a:p>
            <a:pPr algn="l">
              <a:lnSpc>
                <a:spcPts val="3406"/>
              </a:lnSpc>
            </a:pPr>
            <a:endParaRPr lang="en-US" sz="2433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25396" lvl="1" indent="-262698" algn="l">
              <a:lnSpc>
                <a:spcPts val="3406"/>
              </a:lnSpc>
              <a:buFont typeface="Arial"/>
              <a:buChar char="•"/>
            </a:pPr>
            <a:r>
              <a:rPr lang="en-US" sz="243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Création de graphiques pour analyser les comportements utilisateurs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3784" y="1435313"/>
            <a:ext cx="14485761" cy="8541960"/>
          </a:xfrm>
          <a:custGeom>
            <a:avLst/>
            <a:gdLst/>
            <a:ahLst/>
            <a:cxnLst/>
            <a:rect l="l" t="t" r="r" b="b"/>
            <a:pathLst>
              <a:path w="14485761" h="8541960">
                <a:moveTo>
                  <a:pt x="0" y="0"/>
                </a:moveTo>
                <a:lnTo>
                  <a:pt x="14485762" y="0"/>
                </a:lnTo>
                <a:lnTo>
                  <a:pt x="14485762" y="8541960"/>
                </a:lnTo>
                <a:lnTo>
                  <a:pt x="0" y="8541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996" b="-68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6776" y="582306"/>
            <a:ext cx="18455297" cy="269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ANALYSE CÔTÉ WAZUH</a:t>
            </a:r>
          </a:p>
          <a:p>
            <a:pPr algn="l">
              <a:lnSpc>
                <a:spcPts val="6999"/>
              </a:lnSpc>
            </a:pPr>
            <a:endParaRPr lang="en-US" sz="6999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algn="l">
              <a:lnSpc>
                <a:spcPts val="6999"/>
              </a:lnSpc>
            </a:pPr>
            <a:endParaRPr lang="en-US" sz="6999">
              <a:solidFill>
                <a:srgbClr val="004AA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402813" y="9654669"/>
            <a:ext cx="885187" cy="63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27"/>
              </a:lnSpc>
              <a:spcBef>
                <a:spcPct val="0"/>
              </a:spcBef>
            </a:pPr>
            <a:r>
              <a:rPr lang="en-US" sz="3733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1106</Words>
  <Application>Microsoft Office PowerPoint</Application>
  <PresentationFormat>Personnalisé</PresentationFormat>
  <Paragraphs>152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44" baseType="lpstr">
      <vt:lpstr>Calibri</vt:lpstr>
      <vt:lpstr>TT Fors Bold</vt:lpstr>
      <vt:lpstr>Arial</vt:lpstr>
      <vt:lpstr>Source Sans Pro Bold</vt:lpstr>
      <vt:lpstr>Helvetica World</vt:lpstr>
      <vt:lpstr>ITC Avant Garde Gothic Bold</vt:lpstr>
      <vt:lpstr>TT Fors</vt:lpstr>
      <vt:lpstr>Montserrat Bold</vt:lpstr>
      <vt:lpstr>Helvetica World Bold</vt:lpstr>
      <vt:lpstr>Abril Fatface</vt:lpstr>
      <vt:lpstr>Georgia Pro Condensed</vt:lpstr>
      <vt:lpstr>Open Sans Bold</vt:lpstr>
      <vt:lpstr>Poppins Bold</vt:lpstr>
      <vt:lpstr>Montserrat</vt:lpstr>
      <vt:lpstr>ITC Avant Garde Gothic</vt:lpstr>
      <vt:lpstr>Bree Serif</vt:lpstr>
      <vt:lpstr>Open Sans</vt:lpstr>
      <vt:lpstr>Source Sans Pro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wazuh-ml_CSCC-13</dc:title>
  <cp:lastModifiedBy>Mossaab Ratby</cp:lastModifiedBy>
  <cp:revision>2</cp:revision>
  <dcterms:created xsi:type="dcterms:W3CDTF">2006-08-16T00:00:00Z</dcterms:created>
  <dcterms:modified xsi:type="dcterms:W3CDTF">2026-01-01T11:12:00Z</dcterms:modified>
  <dc:identifier>DAG9AAlAcUc</dc:identifier>
</cp:coreProperties>
</file>